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handoutMasterIdLst>
    <p:handoutMasterId r:id="rId38"/>
  </p:handoutMasterIdLst>
  <p:sldIdLst>
    <p:sldId id="442" r:id="rId2"/>
    <p:sldId id="310" r:id="rId3"/>
    <p:sldId id="259" r:id="rId4"/>
    <p:sldId id="411" r:id="rId5"/>
    <p:sldId id="444" r:id="rId6"/>
    <p:sldId id="445" r:id="rId7"/>
    <p:sldId id="447" r:id="rId8"/>
    <p:sldId id="449" r:id="rId9"/>
    <p:sldId id="446" r:id="rId10"/>
    <p:sldId id="413" r:id="rId11"/>
    <p:sldId id="452" r:id="rId12"/>
    <p:sldId id="466" r:id="rId13"/>
    <p:sldId id="265" r:id="rId14"/>
    <p:sldId id="414" r:id="rId15"/>
    <p:sldId id="309" r:id="rId16"/>
    <p:sldId id="424" r:id="rId17"/>
    <p:sldId id="454" r:id="rId18"/>
    <p:sldId id="419" r:id="rId19"/>
    <p:sldId id="455" r:id="rId20"/>
    <p:sldId id="456" r:id="rId21"/>
    <p:sldId id="457" r:id="rId22"/>
    <p:sldId id="458" r:id="rId23"/>
    <p:sldId id="415" r:id="rId24"/>
    <p:sldId id="453" r:id="rId25"/>
    <p:sldId id="459" r:id="rId26"/>
    <p:sldId id="439" r:id="rId27"/>
    <p:sldId id="462" r:id="rId28"/>
    <p:sldId id="440" r:id="rId29"/>
    <p:sldId id="441" r:id="rId30"/>
    <p:sldId id="431" r:id="rId31"/>
    <p:sldId id="461" r:id="rId32"/>
    <p:sldId id="450" r:id="rId33"/>
    <p:sldId id="435" r:id="rId34"/>
    <p:sldId id="465" r:id="rId35"/>
    <p:sldId id="464" r:id="rId36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28C2902-4ABF-2643-BEFD-9371CA69BB10}" v="1" dt="2025-09-08T10:15:16.17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529"/>
    <p:restoredTop sz="94689"/>
  </p:normalViewPr>
  <p:slideViewPr>
    <p:cSldViewPr snapToGrid="0">
      <p:cViewPr varScale="1">
        <p:scale>
          <a:sx n="83" d="100"/>
          <a:sy n="83" d="100"/>
        </p:scale>
        <p:origin x="1648" y="20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ulo, L.S. (Linda)" userId="48a13c5a-ed95-4a81-babb-5332e03982fc" providerId="ADAL" clId="{BA712240-A65F-518E-A050-59DC7878EFBD}"/>
    <pc:docChg chg="modSld">
      <pc:chgData name="Paulo, L.S. (Linda)" userId="48a13c5a-ed95-4a81-babb-5332e03982fc" providerId="ADAL" clId="{BA712240-A65F-518E-A050-59DC7878EFBD}" dt="2025-09-08T10:15:16.171" v="0" actId="478"/>
      <pc:docMkLst>
        <pc:docMk/>
      </pc:docMkLst>
      <pc:sldChg chg="delSp">
        <pc:chgData name="Paulo, L.S. (Linda)" userId="48a13c5a-ed95-4a81-babb-5332e03982fc" providerId="ADAL" clId="{BA712240-A65F-518E-A050-59DC7878EFBD}" dt="2025-09-08T10:15:16.171" v="0" actId="478"/>
        <pc:sldMkLst>
          <pc:docMk/>
          <pc:sldMk cId="0" sldId="442"/>
        </pc:sldMkLst>
        <pc:spChg chg="del">
          <ac:chgData name="Paulo, L.S. (Linda)" userId="48a13c5a-ed95-4a81-babb-5332e03982fc" providerId="ADAL" clId="{BA712240-A65F-518E-A050-59DC7878EFBD}" dt="2025-09-08T10:15:16.171" v="0" actId="478"/>
          <ac:spMkLst>
            <pc:docMk/>
            <pc:sldMk cId="0" sldId="442"/>
            <ac:spMk id="27" creationId="{699D8890-A4A6-4452-842F-91553617D1C8}"/>
          </ac:spMkLst>
        </pc:spChg>
      </pc:sldChg>
    </pc:docChg>
  </pc:docChgLst>
</pc:chgInfo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4" Type="http://schemas.openxmlformats.org/officeDocument/2006/relationships/image" Target="../media/image21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4" Type="http://schemas.openxmlformats.org/officeDocument/2006/relationships/image" Target="../media/image2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icon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BD706CD-7384-4899-8FBE-59294EE0D3A9}" type="doc">
      <dgm:prSet loTypeId="urn:microsoft.com/office/officeart/2008/layout/LinedList" loCatId="list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0D4691C3-E0C9-4A83-A787-71A2C41E1E7A}">
      <dgm:prSet/>
      <dgm:spPr/>
      <dgm:t>
        <a:bodyPr/>
        <a:lstStyle/>
        <a:p>
          <a:r>
            <a:rPr lang="en-GB"/>
            <a:t>Procedures  to monitor, assess, and improve the quality of care</a:t>
          </a:r>
          <a:endParaRPr lang="en-US"/>
        </a:p>
      </dgm:t>
    </dgm:pt>
    <dgm:pt modelId="{B164037B-6910-4866-BE43-CD27BF4A98EE}" type="parTrans" cxnId="{9695D7B1-58A9-4BFA-95EB-360E97B051EA}">
      <dgm:prSet/>
      <dgm:spPr/>
      <dgm:t>
        <a:bodyPr/>
        <a:lstStyle/>
        <a:p>
          <a:endParaRPr lang="en-US"/>
        </a:p>
      </dgm:t>
    </dgm:pt>
    <dgm:pt modelId="{D2B21AE0-3D89-4310-81A0-A08A85AB6409}" type="sibTrans" cxnId="{9695D7B1-58A9-4BFA-95EB-360E97B051EA}">
      <dgm:prSet/>
      <dgm:spPr/>
      <dgm:t>
        <a:bodyPr/>
        <a:lstStyle/>
        <a:p>
          <a:endParaRPr lang="en-US"/>
        </a:p>
      </dgm:t>
    </dgm:pt>
    <dgm:pt modelId="{0386D518-9AC1-4701-A1F3-13075F54E394}">
      <dgm:prSet/>
      <dgm:spPr/>
      <dgm:t>
        <a:bodyPr/>
        <a:lstStyle/>
        <a:p>
          <a:r>
            <a:rPr lang="en-GB" b="1" i="1">
              <a:latin typeface="Arial"/>
            </a:rPr>
            <a:t>"</a:t>
          </a:r>
          <a:r>
            <a:rPr lang="en-GB" b="1" i="1"/>
            <a:t>explicitly designed</a:t>
          </a:r>
          <a:r>
            <a:rPr lang="en-GB" b="1" i="1">
              <a:latin typeface="Arial"/>
            </a:rPr>
            <a:t>"</a:t>
          </a:r>
          <a:endParaRPr lang="en-US" b="1" i="1"/>
        </a:p>
      </dgm:t>
    </dgm:pt>
    <dgm:pt modelId="{DAC41A1F-D80E-41D4-8504-DB11915EC428}" type="parTrans" cxnId="{0866BA3D-238D-4736-A417-E4DE44DB7A63}">
      <dgm:prSet/>
      <dgm:spPr/>
      <dgm:t>
        <a:bodyPr/>
        <a:lstStyle/>
        <a:p>
          <a:endParaRPr lang="en-US"/>
        </a:p>
      </dgm:t>
    </dgm:pt>
    <dgm:pt modelId="{08B735BD-CE48-4061-8B11-A76DB7699058}" type="sibTrans" cxnId="{0866BA3D-238D-4736-A417-E4DE44DB7A63}">
      <dgm:prSet/>
      <dgm:spPr/>
      <dgm:t>
        <a:bodyPr/>
        <a:lstStyle/>
        <a:p>
          <a:endParaRPr lang="en-US"/>
        </a:p>
      </dgm:t>
    </dgm:pt>
    <dgm:pt modelId="{72199D12-966B-4597-A080-93A0453FD7EF}" type="pres">
      <dgm:prSet presAssocID="{CBD706CD-7384-4899-8FBE-59294EE0D3A9}" presName="vert0" presStyleCnt="0">
        <dgm:presLayoutVars>
          <dgm:dir/>
          <dgm:animOne val="branch"/>
          <dgm:animLvl val="lvl"/>
        </dgm:presLayoutVars>
      </dgm:prSet>
      <dgm:spPr/>
    </dgm:pt>
    <dgm:pt modelId="{6C7822B3-499A-434C-8A4F-3B9CBC77F85E}" type="pres">
      <dgm:prSet presAssocID="{0D4691C3-E0C9-4A83-A787-71A2C41E1E7A}" presName="thickLine" presStyleLbl="alignNode1" presStyleIdx="0" presStyleCnt="2"/>
      <dgm:spPr/>
    </dgm:pt>
    <dgm:pt modelId="{F661FFEC-BC57-46DB-A4DB-2A1B29D5B751}" type="pres">
      <dgm:prSet presAssocID="{0D4691C3-E0C9-4A83-A787-71A2C41E1E7A}" presName="horz1" presStyleCnt="0"/>
      <dgm:spPr/>
    </dgm:pt>
    <dgm:pt modelId="{3384799B-0076-4157-94EA-A303DCAEA556}" type="pres">
      <dgm:prSet presAssocID="{0D4691C3-E0C9-4A83-A787-71A2C41E1E7A}" presName="tx1" presStyleLbl="revTx" presStyleIdx="0" presStyleCnt="2"/>
      <dgm:spPr/>
    </dgm:pt>
    <dgm:pt modelId="{98198AE1-C9EF-4C49-BFC5-0A257D70034B}" type="pres">
      <dgm:prSet presAssocID="{0D4691C3-E0C9-4A83-A787-71A2C41E1E7A}" presName="vert1" presStyleCnt="0"/>
      <dgm:spPr/>
    </dgm:pt>
    <dgm:pt modelId="{024B6698-5BF8-40E6-BDD2-0B8559F53556}" type="pres">
      <dgm:prSet presAssocID="{0386D518-9AC1-4701-A1F3-13075F54E394}" presName="thickLine" presStyleLbl="alignNode1" presStyleIdx="1" presStyleCnt="2"/>
      <dgm:spPr/>
    </dgm:pt>
    <dgm:pt modelId="{7672C457-0178-4C55-AA87-F4DD99BD704F}" type="pres">
      <dgm:prSet presAssocID="{0386D518-9AC1-4701-A1F3-13075F54E394}" presName="horz1" presStyleCnt="0"/>
      <dgm:spPr/>
    </dgm:pt>
    <dgm:pt modelId="{7A50F4B6-5ADA-4BC7-8E0B-29C090526F1E}" type="pres">
      <dgm:prSet presAssocID="{0386D518-9AC1-4701-A1F3-13075F54E394}" presName="tx1" presStyleLbl="revTx" presStyleIdx="1" presStyleCnt="2"/>
      <dgm:spPr/>
    </dgm:pt>
    <dgm:pt modelId="{F2D5CF97-35AB-4223-8D2F-5023C7F81487}" type="pres">
      <dgm:prSet presAssocID="{0386D518-9AC1-4701-A1F3-13075F54E394}" presName="vert1" presStyleCnt="0"/>
      <dgm:spPr/>
    </dgm:pt>
  </dgm:ptLst>
  <dgm:cxnLst>
    <dgm:cxn modelId="{916F631A-DD8D-41C5-8F1F-CE3EC20657BA}" type="presOf" srcId="{0386D518-9AC1-4701-A1F3-13075F54E394}" destId="{7A50F4B6-5ADA-4BC7-8E0B-29C090526F1E}" srcOrd="0" destOrd="0" presId="urn:microsoft.com/office/officeart/2008/layout/LinedList"/>
    <dgm:cxn modelId="{0866BA3D-238D-4736-A417-E4DE44DB7A63}" srcId="{CBD706CD-7384-4899-8FBE-59294EE0D3A9}" destId="{0386D518-9AC1-4701-A1F3-13075F54E394}" srcOrd="1" destOrd="0" parTransId="{DAC41A1F-D80E-41D4-8504-DB11915EC428}" sibTransId="{08B735BD-CE48-4061-8B11-A76DB7699058}"/>
    <dgm:cxn modelId="{342EFC9E-5F63-488A-A947-EFAF99E0E763}" type="presOf" srcId="{CBD706CD-7384-4899-8FBE-59294EE0D3A9}" destId="{72199D12-966B-4597-A080-93A0453FD7EF}" srcOrd="0" destOrd="0" presId="urn:microsoft.com/office/officeart/2008/layout/LinedList"/>
    <dgm:cxn modelId="{9695D7B1-58A9-4BFA-95EB-360E97B051EA}" srcId="{CBD706CD-7384-4899-8FBE-59294EE0D3A9}" destId="{0D4691C3-E0C9-4A83-A787-71A2C41E1E7A}" srcOrd="0" destOrd="0" parTransId="{B164037B-6910-4866-BE43-CD27BF4A98EE}" sibTransId="{D2B21AE0-3D89-4310-81A0-A08A85AB6409}"/>
    <dgm:cxn modelId="{BB9B81C7-A44C-43E5-A7A0-147438EE8ED1}" type="presOf" srcId="{0D4691C3-E0C9-4A83-A787-71A2C41E1E7A}" destId="{3384799B-0076-4157-94EA-A303DCAEA556}" srcOrd="0" destOrd="0" presId="urn:microsoft.com/office/officeart/2008/layout/LinedList"/>
    <dgm:cxn modelId="{81E7C10D-AE88-4E97-A933-92F3690F219C}" type="presParOf" srcId="{72199D12-966B-4597-A080-93A0453FD7EF}" destId="{6C7822B3-499A-434C-8A4F-3B9CBC77F85E}" srcOrd="0" destOrd="0" presId="urn:microsoft.com/office/officeart/2008/layout/LinedList"/>
    <dgm:cxn modelId="{AFB8FF3E-7515-40ED-A953-3862A400E6ED}" type="presParOf" srcId="{72199D12-966B-4597-A080-93A0453FD7EF}" destId="{F661FFEC-BC57-46DB-A4DB-2A1B29D5B751}" srcOrd="1" destOrd="0" presId="urn:microsoft.com/office/officeart/2008/layout/LinedList"/>
    <dgm:cxn modelId="{C1AB3FC0-7E63-463A-A0CA-E51485D6A2F6}" type="presParOf" srcId="{F661FFEC-BC57-46DB-A4DB-2A1B29D5B751}" destId="{3384799B-0076-4157-94EA-A303DCAEA556}" srcOrd="0" destOrd="0" presId="urn:microsoft.com/office/officeart/2008/layout/LinedList"/>
    <dgm:cxn modelId="{D154BC2D-E183-4CC0-B5A5-8372C70AAB62}" type="presParOf" srcId="{F661FFEC-BC57-46DB-A4DB-2A1B29D5B751}" destId="{98198AE1-C9EF-4C49-BFC5-0A257D70034B}" srcOrd="1" destOrd="0" presId="urn:microsoft.com/office/officeart/2008/layout/LinedList"/>
    <dgm:cxn modelId="{CA2A4918-BC34-43A0-A24A-61A7C42F6224}" type="presParOf" srcId="{72199D12-966B-4597-A080-93A0453FD7EF}" destId="{024B6698-5BF8-40E6-BDD2-0B8559F53556}" srcOrd="2" destOrd="0" presId="urn:microsoft.com/office/officeart/2008/layout/LinedList"/>
    <dgm:cxn modelId="{15FAA572-E44E-41FC-BFAB-9AA0423B8958}" type="presParOf" srcId="{72199D12-966B-4597-A080-93A0453FD7EF}" destId="{7672C457-0178-4C55-AA87-F4DD99BD704F}" srcOrd="3" destOrd="0" presId="urn:microsoft.com/office/officeart/2008/layout/LinedList"/>
    <dgm:cxn modelId="{223C2836-08D3-42C9-BBFA-FA41D05699B5}" type="presParOf" srcId="{7672C457-0178-4C55-AA87-F4DD99BD704F}" destId="{7A50F4B6-5ADA-4BC7-8E0B-29C090526F1E}" srcOrd="0" destOrd="0" presId="urn:microsoft.com/office/officeart/2008/layout/LinedList"/>
    <dgm:cxn modelId="{C1CFB959-DCEB-4ABD-B59F-833D34AA10DF}" type="presParOf" srcId="{7672C457-0178-4C55-AA87-F4DD99BD704F}" destId="{F2D5CF97-35AB-4223-8D2F-5023C7F81487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DC2ACA8-6CB3-4AD0-B185-884F111F764E}" type="doc">
      <dgm:prSet loTypeId="urn:microsoft.com/office/officeart/2016/7/layout/HorizontalActionList" loCatId="List" qsTypeId="urn:microsoft.com/office/officeart/2005/8/quickstyle/simple5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3B4AAF91-BCA0-4E05-99C7-7D4D9CD99C6E}">
      <dgm:prSet/>
      <dgm:spPr/>
      <dgm:t>
        <a:bodyPr/>
        <a:lstStyle/>
        <a:p>
          <a:r>
            <a:rPr lang="en-US"/>
            <a:t>Use</a:t>
          </a:r>
        </a:p>
      </dgm:t>
    </dgm:pt>
    <dgm:pt modelId="{E7465D87-2FF9-4F16-A90C-63D930E59BB5}" type="parTrans" cxnId="{1968ED98-53D7-4FAB-B263-CCD8F38DCD2C}">
      <dgm:prSet/>
      <dgm:spPr/>
      <dgm:t>
        <a:bodyPr/>
        <a:lstStyle/>
        <a:p>
          <a:endParaRPr lang="en-US"/>
        </a:p>
      </dgm:t>
    </dgm:pt>
    <dgm:pt modelId="{8F857155-EFCD-4C8C-97F2-30CC0C537779}" type="sibTrans" cxnId="{1968ED98-53D7-4FAB-B263-CCD8F38DCD2C}">
      <dgm:prSet/>
      <dgm:spPr/>
      <dgm:t>
        <a:bodyPr/>
        <a:lstStyle/>
        <a:p>
          <a:endParaRPr lang="en-US"/>
        </a:p>
      </dgm:t>
    </dgm:pt>
    <dgm:pt modelId="{03A103C4-7BDD-442E-A079-09A06BAF945C}">
      <dgm:prSet/>
      <dgm:spPr/>
      <dgm:t>
        <a:bodyPr/>
        <a:lstStyle/>
        <a:p>
          <a:r>
            <a:rPr lang="en-US"/>
            <a:t>Use reliable information (timely,accurate)</a:t>
          </a:r>
        </a:p>
      </dgm:t>
    </dgm:pt>
    <dgm:pt modelId="{D8EFE098-0097-4606-9789-F46AB2EE683D}" type="parTrans" cxnId="{192740D9-51E5-490C-BF74-CE28FFC70BC0}">
      <dgm:prSet/>
      <dgm:spPr/>
      <dgm:t>
        <a:bodyPr/>
        <a:lstStyle/>
        <a:p>
          <a:endParaRPr lang="en-US"/>
        </a:p>
      </dgm:t>
    </dgm:pt>
    <dgm:pt modelId="{8C5AB8A2-C833-4963-A6DE-87DAAF72FB4E}" type="sibTrans" cxnId="{192740D9-51E5-490C-BF74-CE28FFC70BC0}">
      <dgm:prSet/>
      <dgm:spPr/>
      <dgm:t>
        <a:bodyPr/>
        <a:lstStyle/>
        <a:p>
          <a:endParaRPr lang="en-US"/>
        </a:p>
      </dgm:t>
    </dgm:pt>
    <dgm:pt modelId="{3CFFB359-1DA2-4D1B-BFC2-3C3E3B77331F}">
      <dgm:prSet/>
      <dgm:spPr/>
      <dgm:t>
        <a:bodyPr/>
        <a:lstStyle/>
        <a:p>
          <a:r>
            <a:rPr lang="en-US"/>
            <a:t>Improve</a:t>
          </a:r>
        </a:p>
      </dgm:t>
    </dgm:pt>
    <dgm:pt modelId="{B6E5AA9C-BE40-4138-8C63-AD29F5B365EF}" type="parTrans" cxnId="{4377CF9F-1283-4EE0-B146-C68E82320A3F}">
      <dgm:prSet/>
      <dgm:spPr/>
      <dgm:t>
        <a:bodyPr/>
        <a:lstStyle/>
        <a:p>
          <a:endParaRPr lang="en-US"/>
        </a:p>
      </dgm:t>
    </dgm:pt>
    <dgm:pt modelId="{5085F24E-021A-4DED-BA8B-D978133ED26A}" type="sibTrans" cxnId="{4377CF9F-1283-4EE0-B146-C68E82320A3F}">
      <dgm:prSet/>
      <dgm:spPr/>
      <dgm:t>
        <a:bodyPr/>
        <a:lstStyle/>
        <a:p>
          <a:endParaRPr lang="en-US"/>
        </a:p>
      </dgm:t>
    </dgm:pt>
    <dgm:pt modelId="{95A5781B-E266-477C-B297-03410E3F2876}">
      <dgm:prSet/>
      <dgm:spPr/>
      <dgm:t>
        <a:bodyPr/>
        <a:lstStyle/>
        <a:p>
          <a:r>
            <a:rPr lang="en-US"/>
            <a:t>Improve communication and coordination</a:t>
          </a:r>
        </a:p>
      </dgm:t>
    </dgm:pt>
    <dgm:pt modelId="{1251D1DA-41F2-400D-935E-18A87F4BE445}" type="parTrans" cxnId="{520B24B6-D9E1-419F-A1D9-DCA4F943F82E}">
      <dgm:prSet/>
      <dgm:spPr/>
      <dgm:t>
        <a:bodyPr/>
        <a:lstStyle/>
        <a:p>
          <a:endParaRPr lang="en-US"/>
        </a:p>
      </dgm:t>
    </dgm:pt>
    <dgm:pt modelId="{9379FBC5-93DB-4296-9988-23B35B6EDFD6}" type="sibTrans" cxnId="{520B24B6-D9E1-419F-A1D9-DCA4F943F82E}">
      <dgm:prSet/>
      <dgm:spPr/>
      <dgm:t>
        <a:bodyPr/>
        <a:lstStyle/>
        <a:p>
          <a:endParaRPr lang="en-US"/>
        </a:p>
      </dgm:t>
    </dgm:pt>
    <dgm:pt modelId="{1BFC093E-224B-4A68-AA15-DF52368EB95B}">
      <dgm:prSet/>
      <dgm:spPr/>
      <dgm:t>
        <a:bodyPr/>
        <a:lstStyle/>
        <a:p>
          <a:r>
            <a:rPr lang="en-US"/>
            <a:t>Commit on</a:t>
          </a:r>
        </a:p>
      </dgm:t>
    </dgm:pt>
    <dgm:pt modelId="{C50460AE-A189-4E03-8040-F553397D008E}" type="parTrans" cxnId="{B9ACF1CD-E4CD-482A-9FE5-6E0C9A7D817A}">
      <dgm:prSet/>
      <dgm:spPr/>
      <dgm:t>
        <a:bodyPr/>
        <a:lstStyle/>
        <a:p>
          <a:endParaRPr lang="en-US"/>
        </a:p>
      </dgm:t>
    </dgm:pt>
    <dgm:pt modelId="{6F870CD1-EEE8-47DC-8054-8E46E7D0CAC4}" type="sibTrans" cxnId="{B9ACF1CD-E4CD-482A-9FE5-6E0C9A7D817A}">
      <dgm:prSet/>
      <dgm:spPr/>
      <dgm:t>
        <a:bodyPr/>
        <a:lstStyle/>
        <a:p>
          <a:endParaRPr lang="en-US"/>
        </a:p>
      </dgm:t>
    </dgm:pt>
    <dgm:pt modelId="{BA6175F3-23E0-4032-B7D0-22572F4CBB97}">
      <dgm:prSet/>
      <dgm:spPr/>
      <dgm:t>
        <a:bodyPr/>
        <a:lstStyle/>
        <a:p>
          <a:r>
            <a:rPr lang="en-US"/>
            <a:t>Leaders: Commit on quality improvement </a:t>
          </a:r>
        </a:p>
      </dgm:t>
    </dgm:pt>
    <dgm:pt modelId="{4468BE5F-367C-4F09-8F25-E8AFB1F1677E}" type="parTrans" cxnId="{A77EB425-852D-4603-8F1A-8BC3F608EF66}">
      <dgm:prSet/>
      <dgm:spPr/>
      <dgm:t>
        <a:bodyPr/>
        <a:lstStyle/>
        <a:p>
          <a:endParaRPr lang="en-US"/>
        </a:p>
      </dgm:t>
    </dgm:pt>
    <dgm:pt modelId="{E41E538E-02B3-4E23-A25C-3FE3E7516081}" type="sibTrans" cxnId="{A77EB425-852D-4603-8F1A-8BC3F608EF66}">
      <dgm:prSet/>
      <dgm:spPr/>
      <dgm:t>
        <a:bodyPr/>
        <a:lstStyle/>
        <a:p>
          <a:endParaRPr lang="en-US"/>
        </a:p>
      </dgm:t>
    </dgm:pt>
    <dgm:pt modelId="{B3102957-59AD-4F2A-A15B-D761345EAE05}" type="pres">
      <dgm:prSet presAssocID="{CDC2ACA8-6CB3-4AD0-B185-884F111F764E}" presName="Name0" presStyleCnt="0">
        <dgm:presLayoutVars>
          <dgm:dir/>
          <dgm:animLvl val="lvl"/>
          <dgm:resizeHandles val="exact"/>
        </dgm:presLayoutVars>
      </dgm:prSet>
      <dgm:spPr/>
    </dgm:pt>
    <dgm:pt modelId="{37914818-A9E7-4035-9CB6-8F68126AD272}" type="pres">
      <dgm:prSet presAssocID="{3B4AAF91-BCA0-4E05-99C7-7D4D9CD99C6E}" presName="composite" presStyleCnt="0"/>
      <dgm:spPr/>
    </dgm:pt>
    <dgm:pt modelId="{93A97B15-67FB-48EA-86D4-4AB11A497010}" type="pres">
      <dgm:prSet presAssocID="{3B4AAF91-BCA0-4E05-99C7-7D4D9CD99C6E}" presName="parTx" presStyleLbl="alignNode1" presStyleIdx="0" presStyleCnt="3">
        <dgm:presLayoutVars>
          <dgm:chMax val="0"/>
          <dgm:chPref val="0"/>
        </dgm:presLayoutVars>
      </dgm:prSet>
      <dgm:spPr/>
    </dgm:pt>
    <dgm:pt modelId="{B34B01F7-0FDF-4938-8319-EE5A50F4E53A}" type="pres">
      <dgm:prSet presAssocID="{3B4AAF91-BCA0-4E05-99C7-7D4D9CD99C6E}" presName="desTx" presStyleLbl="alignAccFollowNode1" presStyleIdx="0" presStyleCnt="3">
        <dgm:presLayoutVars/>
      </dgm:prSet>
      <dgm:spPr/>
    </dgm:pt>
    <dgm:pt modelId="{5C933863-4C86-459C-A902-431EC9CCA4A9}" type="pres">
      <dgm:prSet presAssocID="{8F857155-EFCD-4C8C-97F2-30CC0C537779}" presName="space" presStyleCnt="0"/>
      <dgm:spPr/>
    </dgm:pt>
    <dgm:pt modelId="{7FB5095E-93FE-4057-805E-463D62302C48}" type="pres">
      <dgm:prSet presAssocID="{3CFFB359-1DA2-4D1B-BFC2-3C3E3B77331F}" presName="composite" presStyleCnt="0"/>
      <dgm:spPr/>
    </dgm:pt>
    <dgm:pt modelId="{D82EC7E9-5143-410C-8AC1-73FB228F12EB}" type="pres">
      <dgm:prSet presAssocID="{3CFFB359-1DA2-4D1B-BFC2-3C3E3B77331F}" presName="parTx" presStyleLbl="alignNode1" presStyleIdx="1" presStyleCnt="3">
        <dgm:presLayoutVars>
          <dgm:chMax val="0"/>
          <dgm:chPref val="0"/>
        </dgm:presLayoutVars>
      </dgm:prSet>
      <dgm:spPr/>
    </dgm:pt>
    <dgm:pt modelId="{25378608-AC54-4A66-AE6F-3CC6203B37C3}" type="pres">
      <dgm:prSet presAssocID="{3CFFB359-1DA2-4D1B-BFC2-3C3E3B77331F}" presName="desTx" presStyleLbl="alignAccFollowNode1" presStyleIdx="1" presStyleCnt="3">
        <dgm:presLayoutVars/>
      </dgm:prSet>
      <dgm:spPr/>
    </dgm:pt>
    <dgm:pt modelId="{E5A2953D-B480-4EED-9C88-24BA18B3DF5E}" type="pres">
      <dgm:prSet presAssocID="{5085F24E-021A-4DED-BA8B-D978133ED26A}" presName="space" presStyleCnt="0"/>
      <dgm:spPr/>
    </dgm:pt>
    <dgm:pt modelId="{224B02E5-4DBE-4D3D-B17E-CBEB6D59C641}" type="pres">
      <dgm:prSet presAssocID="{1BFC093E-224B-4A68-AA15-DF52368EB95B}" presName="composite" presStyleCnt="0"/>
      <dgm:spPr/>
    </dgm:pt>
    <dgm:pt modelId="{EE9D906E-8DF9-4350-83AF-190D134CFB91}" type="pres">
      <dgm:prSet presAssocID="{1BFC093E-224B-4A68-AA15-DF52368EB95B}" presName="parTx" presStyleLbl="alignNode1" presStyleIdx="2" presStyleCnt="3">
        <dgm:presLayoutVars>
          <dgm:chMax val="0"/>
          <dgm:chPref val="0"/>
        </dgm:presLayoutVars>
      </dgm:prSet>
      <dgm:spPr/>
    </dgm:pt>
    <dgm:pt modelId="{434D36DC-C677-442C-8650-13F98CF667AE}" type="pres">
      <dgm:prSet presAssocID="{1BFC093E-224B-4A68-AA15-DF52368EB95B}" presName="desTx" presStyleLbl="alignAccFollowNode1" presStyleIdx="2" presStyleCnt="3">
        <dgm:presLayoutVars/>
      </dgm:prSet>
      <dgm:spPr/>
    </dgm:pt>
  </dgm:ptLst>
  <dgm:cxnLst>
    <dgm:cxn modelId="{A14DA51B-E1E0-463C-9FE4-601F6C5CF80D}" type="presOf" srcId="{3CFFB359-1DA2-4D1B-BFC2-3C3E3B77331F}" destId="{D82EC7E9-5143-410C-8AC1-73FB228F12EB}" srcOrd="0" destOrd="0" presId="urn:microsoft.com/office/officeart/2016/7/layout/HorizontalActionList"/>
    <dgm:cxn modelId="{A77EB425-852D-4603-8F1A-8BC3F608EF66}" srcId="{1BFC093E-224B-4A68-AA15-DF52368EB95B}" destId="{BA6175F3-23E0-4032-B7D0-22572F4CBB97}" srcOrd="0" destOrd="0" parTransId="{4468BE5F-367C-4F09-8F25-E8AFB1F1677E}" sibTransId="{E41E538E-02B3-4E23-A25C-3FE3E7516081}"/>
    <dgm:cxn modelId="{1968ED98-53D7-4FAB-B263-CCD8F38DCD2C}" srcId="{CDC2ACA8-6CB3-4AD0-B185-884F111F764E}" destId="{3B4AAF91-BCA0-4E05-99C7-7D4D9CD99C6E}" srcOrd="0" destOrd="0" parTransId="{E7465D87-2FF9-4F16-A90C-63D930E59BB5}" sibTransId="{8F857155-EFCD-4C8C-97F2-30CC0C537779}"/>
    <dgm:cxn modelId="{4377CF9F-1283-4EE0-B146-C68E82320A3F}" srcId="{CDC2ACA8-6CB3-4AD0-B185-884F111F764E}" destId="{3CFFB359-1DA2-4D1B-BFC2-3C3E3B77331F}" srcOrd="1" destOrd="0" parTransId="{B6E5AA9C-BE40-4138-8C63-AD29F5B365EF}" sibTransId="{5085F24E-021A-4DED-BA8B-D978133ED26A}"/>
    <dgm:cxn modelId="{520B24B6-D9E1-419F-A1D9-DCA4F943F82E}" srcId="{3CFFB359-1DA2-4D1B-BFC2-3C3E3B77331F}" destId="{95A5781B-E266-477C-B297-03410E3F2876}" srcOrd="0" destOrd="0" parTransId="{1251D1DA-41F2-400D-935E-18A87F4BE445}" sibTransId="{9379FBC5-93DB-4296-9988-23B35B6EDFD6}"/>
    <dgm:cxn modelId="{002367BE-E09D-4B17-88E9-AF262F1C400A}" type="presOf" srcId="{3B4AAF91-BCA0-4E05-99C7-7D4D9CD99C6E}" destId="{93A97B15-67FB-48EA-86D4-4AB11A497010}" srcOrd="0" destOrd="0" presId="urn:microsoft.com/office/officeart/2016/7/layout/HorizontalActionList"/>
    <dgm:cxn modelId="{B07622C9-206D-4956-AA38-B32EDF3D71F9}" type="presOf" srcId="{95A5781B-E266-477C-B297-03410E3F2876}" destId="{25378608-AC54-4A66-AE6F-3CC6203B37C3}" srcOrd="0" destOrd="0" presId="urn:microsoft.com/office/officeart/2016/7/layout/HorizontalActionList"/>
    <dgm:cxn modelId="{B9ACF1CD-E4CD-482A-9FE5-6E0C9A7D817A}" srcId="{CDC2ACA8-6CB3-4AD0-B185-884F111F764E}" destId="{1BFC093E-224B-4A68-AA15-DF52368EB95B}" srcOrd="2" destOrd="0" parTransId="{C50460AE-A189-4E03-8040-F553397D008E}" sibTransId="{6F870CD1-EEE8-47DC-8054-8E46E7D0CAC4}"/>
    <dgm:cxn modelId="{192740D9-51E5-490C-BF74-CE28FFC70BC0}" srcId="{3B4AAF91-BCA0-4E05-99C7-7D4D9CD99C6E}" destId="{03A103C4-7BDD-442E-A079-09A06BAF945C}" srcOrd="0" destOrd="0" parTransId="{D8EFE098-0097-4606-9789-F46AB2EE683D}" sibTransId="{8C5AB8A2-C833-4963-A6DE-87DAAF72FB4E}"/>
    <dgm:cxn modelId="{170FE5DE-70AD-45E7-A3FF-A1D64E2C1B94}" type="presOf" srcId="{03A103C4-7BDD-442E-A079-09A06BAF945C}" destId="{B34B01F7-0FDF-4938-8319-EE5A50F4E53A}" srcOrd="0" destOrd="0" presId="urn:microsoft.com/office/officeart/2016/7/layout/HorizontalActionList"/>
    <dgm:cxn modelId="{E732C0EB-2CA6-43B0-9519-4D0F883CB92A}" type="presOf" srcId="{1BFC093E-224B-4A68-AA15-DF52368EB95B}" destId="{EE9D906E-8DF9-4350-83AF-190D134CFB91}" srcOrd="0" destOrd="0" presId="urn:microsoft.com/office/officeart/2016/7/layout/HorizontalActionList"/>
    <dgm:cxn modelId="{4946DBEC-83A4-4C7E-8340-E549C98684AD}" type="presOf" srcId="{BA6175F3-23E0-4032-B7D0-22572F4CBB97}" destId="{434D36DC-C677-442C-8650-13F98CF667AE}" srcOrd="0" destOrd="0" presId="urn:microsoft.com/office/officeart/2016/7/layout/HorizontalActionList"/>
    <dgm:cxn modelId="{517085F4-66B2-45A8-9A18-0398627E6C56}" type="presOf" srcId="{CDC2ACA8-6CB3-4AD0-B185-884F111F764E}" destId="{B3102957-59AD-4F2A-A15B-D761345EAE05}" srcOrd="0" destOrd="0" presId="urn:microsoft.com/office/officeart/2016/7/layout/HorizontalActionList"/>
    <dgm:cxn modelId="{C43F0247-BFB3-41C4-96BE-396A3B2415B0}" type="presParOf" srcId="{B3102957-59AD-4F2A-A15B-D761345EAE05}" destId="{37914818-A9E7-4035-9CB6-8F68126AD272}" srcOrd="0" destOrd="0" presId="urn:microsoft.com/office/officeart/2016/7/layout/HorizontalActionList"/>
    <dgm:cxn modelId="{05C3A9E7-5EF2-4F31-8EC6-26512C59672B}" type="presParOf" srcId="{37914818-A9E7-4035-9CB6-8F68126AD272}" destId="{93A97B15-67FB-48EA-86D4-4AB11A497010}" srcOrd="0" destOrd="0" presId="urn:microsoft.com/office/officeart/2016/7/layout/HorizontalActionList"/>
    <dgm:cxn modelId="{8CE8B422-C413-4CFF-B196-68B30FD77692}" type="presParOf" srcId="{37914818-A9E7-4035-9CB6-8F68126AD272}" destId="{B34B01F7-0FDF-4938-8319-EE5A50F4E53A}" srcOrd="1" destOrd="0" presId="urn:microsoft.com/office/officeart/2016/7/layout/HorizontalActionList"/>
    <dgm:cxn modelId="{ABE9CE0E-7BA9-431D-81FA-4307B51BAEF1}" type="presParOf" srcId="{B3102957-59AD-4F2A-A15B-D761345EAE05}" destId="{5C933863-4C86-459C-A902-431EC9CCA4A9}" srcOrd="1" destOrd="0" presId="urn:microsoft.com/office/officeart/2016/7/layout/HorizontalActionList"/>
    <dgm:cxn modelId="{DA7DC392-A04C-4470-9A50-E560DF8D33F0}" type="presParOf" srcId="{B3102957-59AD-4F2A-A15B-D761345EAE05}" destId="{7FB5095E-93FE-4057-805E-463D62302C48}" srcOrd="2" destOrd="0" presId="urn:microsoft.com/office/officeart/2016/7/layout/HorizontalActionList"/>
    <dgm:cxn modelId="{AD89A990-B26D-4214-A112-D42A7D60191E}" type="presParOf" srcId="{7FB5095E-93FE-4057-805E-463D62302C48}" destId="{D82EC7E9-5143-410C-8AC1-73FB228F12EB}" srcOrd="0" destOrd="0" presId="urn:microsoft.com/office/officeart/2016/7/layout/HorizontalActionList"/>
    <dgm:cxn modelId="{5F8250AD-627F-49F4-8ED1-356DEF866BEC}" type="presParOf" srcId="{7FB5095E-93FE-4057-805E-463D62302C48}" destId="{25378608-AC54-4A66-AE6F-3CC6203B37C3}" srcOrd="1" destOrd="0" presId="urn:microsoft.com/office/officeart/2016/7/layout/HorizontalActionList"/>
    <dgm:cxn modelId="{C2E0211A-B518-458A-9D33-95F874BAC807}" type="presParOf" srcId="{B3102957-59AD-4F2A-A15B-D761345EAE05}" destId="{E5A2953D-B480-4EED-9C88-24BA18B3DF5E}" srcOrd="3" destOrd="0" presId="urn:microsoft.com/office/officeart/2016/7/layout/HorizontalActionList"/>
    <dgm:cxn modelId="{873F45DE-508D-4AF1-9C89-38C105451906}" type="presParOf" srcId="{B3102957-59AD-4F2A-A15B-D761345EAE05}" destId="{224B02E5-4DBE-4D3D-B17E-CBEB6D59C641}" srcOrd="4" destOrd="0" presId="urn:microsoft.com/office/officeart/2016/7/layout/HorizontalActionList"/>
    <dgm:cxn modelId="{95E927AD-2402-40A3-9217-BD3E5FF963FD}" type="presParOf" srcId="{224B02E5-4DBE-4D3D-B17E-CBEB6D59C641}" destId="{EE9D906E-8DF9-4350-83AF-190D134CFB91}" srcOrd="0" destOrd="0" presId="urn:microsoft.com/office/officeart/2016/7/layout/HorizontalActionList"/>
    <dgm:cxn modelId="{BAB8F46F-42FE-494C-8DD0-2690160D42D5}" type="presParOf" srcId="{224B02E5-4DBE-4D3D-B17E-CBEB6D59C641}" destId="{434D36DC-C677-442C-8650-13F98CF667AE}" srcOrd="1" destOrd="0" presId="urn:microsoft.com/office/officeart/2016/7/layout/HorizontalAction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0DA98FF-5122-4835-ACBE-D66FB8C88214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accent1_2" csCatId="accent1" phldr="1"/>
      <dgm:spPr/>
      <dgm:t>
        <a:bodyPr/>
        <a:lstStyle/>
        <a:p>
          <a:endParaRPr lang="en-US"/>
        </a:p>
      </dgm:t>
    </dgm:pt>
    <dgm:pt modelId="{640C7386-1988-4A21-BBC9-CB9265CC8AE6}">
      <dgm:prSet/>
      <dgm:spPr/>
      <dgm:t>
        <a:bodyPr/>
        <a:lstStyle/>
        <a:p>
          <a:pPr rtl="0">
            <a:lnSpc>
              <a:spcPct val="100000"/>
            </a:lnSpc>
            <a:defRPr cap="all"/>
          </a:pPr>
          <a:r>
            <a:rPr lang="en-GB" dirty="0"/>
            <a:t>Quality assurance </a:t>
          </a:r>
          <a:r>
            <a:rPr lang="en-GB" dirty="0">
              <a:latin typeface="Arial"/>
            </a:rPr>
            <a:t>puts together and</a:t>
          </a:r>
          <a:r>
            <a:rPr lang="en-GB" dirty="0"/>
            <a:t> analyses the processes leading to a desired result. </a:t>
          </a:r>
          <a:endParaRPr lang="en-US" dirty="0"/>
        </a:p>
      </dgm:t>
    </dgm:pt>
    <dgm:pt modelId="{DB376E25-5867-4B03-ACDD-4E9744AB377A}" type="parTrans" cxnId="{578C484D-5DE1-402D-901D-A09EF2EC378F}">
      <dgm:prSet/>
      <dgm:spPr/>
      <dgm:t>
        <a:bodyPr/>
        <a:lstStyle/>
        <a:p>
          <a:endParaRPr lang="en-US"/>
        </a:p>
      </dgm:t>
    </dgm:pt>
    <dgm:pt modelId="{1D13F4AA-91A5-4A46-9D6B-175EDB9F2D38}" type="sibTrans" cxnId="{578C484D-5DE1-402D-901D-A09EF2EC378F}">
      <dgm:prSet/>
      <dgm:spPr/>
      <dgm:t>
        <a:bodyPr/>
        <a:lstStyle/>
        <a:p>
          <a:endParaRPr lang="en-US"/>
        </a:p>
      </dgm:t>
    </dgm:pt>
    <dgm:pt modelId="{7C2A9928-E58F-4592-9287-2AA1687C104E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GB" dirty="0">
              <a:latin typeface="Arial"/>
            </a:rPr>
            <a:t>assures</a:t>
          </a:r>
          <a:r>
            <a:rPr lang="en-GB" dirty="0"/>
            <a:t> compliance to specifications, requirements or standards and implementing methods for conformance”.</a:t>
          </a:r>
          <a:endParaRPr lang="en-US" dirty="0"/>
        </a:p>
      </dgm:t>
    </dgm:pt>
    <dgm:pt modelId="{D84B0D57-C6D8-4931-8014-CC19AB3DFF82}" type="parTrans" cxnId="{35F062EB-DBC2-4B0E-BA6D-950864D90E3E}">
      <dgm:prSet/>
      <dgm:spPr/>
      <dgm:t>
        <a:bodyPr/>
        <a:lstStyle/>
        <a:p>
          <a:endParaRPr lang="en-US"/>
        </a:p>
      </dgm:t>
    </dgm:pt>
    <dgm:pt modelId="{E9484B07-2624-472C-84D8-50FA67AA0AEA}" type="sibTrans" cxnId="{35F062EB-DBC2-4B0E-BA6D-950864D90E3E}">
      <dgm:prSet/>
      <dgm:spPr/>
      <dgm:t>
        <a:bodyPr/>
        <a:lstStyle/>
        <a:p>
          <a:endParaRPr lang="en-US"/>
        </a:p>
      </dgm:t>
    </dgm:pt>
    <dgm:pt modelId="{E2FC0696-FBE9-462B-9489-32F523D5870A}" type="pres">
      <dgm:prSet presAssocID="{20DA98FF-5122-4835-ACBE-D66FB8C88214}" presName="root" presStyleCnt="0">
        <dgm:presLayoutVars>
          <dgm:dir/>
          <dgm:resizeHandles val="exact"/>
        </dgm:presLayoutVars>
      </dgm:prSet>
      <dgm:spPr/>
    </dgm:pt>
    <dgm:pt modelId="{EAC5615E-FF6B-45A3-B267-1416A5D20961}" type="pres">
      <dgm:prSet presAssocID="{640C7386-1988-4A21-BBC9-CB9265CC8AE6}" presName="compNode" presStyleCnt="0"/>
      <dgm:spPr/>
    </dgm:pt>
    <dgm:pt modelId="{A7A33F78-2A61-4CC3-997E-9B9498FCDB3A}" type="pres">
      <dgm:prSet presAssocID="{640C7386-1988-4A21-BBC9-CB9265CC8AE6}" presName="iconBgRect" presStyleLbl="bgShp" presStyleIdx="0" presStyleCnt="2"/>
      <dgm:spPr>
        <a:prstGeom prst="round2DiagRect">
          <a:avLst>
            <a:gd name="adj1" fmla="val 29727"/>
            <a:gd name="adj2" fmla="val 0"/>
          </a:avLst>
        </a:prstGeom>
      </dgm:spPr>
    </dgm:pt>
    <dgm:pt modelId="{D8F802B1-B5EB-42E7-8407-3877AD6388FD}" type="pres">
      <dgm:prSet presAssocID="{640C7386-1988-4A21-BBC9-CB9265CC8AE6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29BD21C9-C5C5-4D24-AAD4-2B97B9331EF1}" type="pres">
      <dgm:prSet presAssocID="{640C7386-1988-4A21-BBC9-CB9265CC8AE6}" presName="spaceRect" presStyleCnt="0"/>
      <dgm:spPr/>
    </dgm:pt>
    <dgm:pt modelId="{F6E4105F-1651-4FD5-8D32-CFC648BD60BD}" type="pres">
      <dgm:prSet presAssocID="{640C7386-1988-4A21-BBC9-CB9265CC8AE6}" presName="textRect" presStyleLbl="revTx" presStyleIdx="0" presStyleCnt="2">
        <dgm:presLayoutVars>
          <dgm:chMax val="1"/>
          <dgm:chPref val="1"/>
        </dgm:presLayoutVars>
      </dgm:prSet>
      <dgm:spPr/>
    </dgm:pt>
    <dgm:pt modelId="{69EEF03C-81D5-4A47-84CB-73A78EF1CBA1}" type="pres">
      <dgm:prSet presAssocID="{1D13F4AA-91A5-4A46-9D6B-175EDB9F2D38}" presName="sibTrans" presStyleCnt="0"/>
      <dgm:spPr/>
    </dgm:pt>
    <dgm:pt modelId="{A2FD1513-F5BD-4B6D-A443-803715E34F65}" type="pres">
      <dgm:prSet presAssocID="{7C2A9928-E58F-4592-9287-2AA1687C104E}" presName="compNode" presStyleCnt="0"/>
      <dgm:spPr/>
    </dgm:pt>
    <dgm:pt modelId="{D0721B77-54FB-4AAB-B995-9ACAA40ED49A}" type="pres">
      <dgm:prSet presAssocID="{7C2A9928-E58F-4592-9287-2AA1687C104E}" presName="iconBgRect" presStyleLbl="bgShp" presStyleIdx="1" presStyleCnt="2"/>
      <dgm:spPr>
        <a:prstGeom prst="round2DiagRect">
          <a:avLst>
            <a:gd name="adj1" fmla="val 29727"/>
            <a:gd name="adj2" fmla="val 0"/>
          </a:avLst>
        </a:prstGeom>
      </dgm:spPr>
    </dgm:pt>
    <dgm:pt modelId="{D450AC2C-4088-4996-A76E-BA8A54F9C212}" type="pres">
      <dgm:prSet presAssocID="{7C2A9928-E58F-4592-9287-2AA1687C104E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 List"/>
        </a:ext>
      </dgm:extLst>
    </dgm:pt>
    <dgm:pt modelId="{EFD16298-B73B-489F-A27B-99776D7A3F21}" type="pres">
      <dgm:prSet presAssocID="{7C2A9928-E58F-4592-9287-2AA1687C104E}" presName="spaceRect" presStyleCnt="0"/>
      <dgm:spPr/>
    </dgm:pt>
    <dgm:pt modelId="{A0F6AC1B-896D-4F92-BE90-A9189CA912B8}" type="pres">
      <dgm:prSet presAssocID="{7C2A9928-E58F-4592-9287-2AA1687C104E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9E90E939-3223-4422-84F7-0ED46195469D}" type="presOf" srcId="{20DA98FF-5122-4835-ACBE-D66FB8C88214}" destId="{E2FC0696-FBE9-462B-9489-32F523D5870A}" srcOrd="0" destOrd="0" presId="urn:microsoft.com/office/officeart/2018/5/layout/IconLeafLabelList"/>
    <dgm:cxn modelId="{578C484D-5DE1-402D-901D-A09EF2EC378F}" srcId="{20DA98FF-5122-4835-ACBE-D66FB8C88214}" destId="{640C7386-1988-4A21-BBC9-CB9265CC8AE6}" srcOrd="0" destOrd="0" parTransId="{DB376E25-5867-4B03-ACDD-4E9744AB377A}" sibTransId="{1D13F4AA-91A5-4A46-9D6B-175EDB9F2D38}"/>
    <dgm:cxn modelId="{6F64D26A-F437-48E2-941A-9BFE52A23B2E}" type="presOf" srcId="{7C2A9928-E58F-4592-9287-2AA1687C104E}" destId="{A0F6AC1B-896D-4F92-BE90-A9189CA912B8}" srcOrd="0" destOrd="0" presId="urn:microsoft.com/office/officeart/2018/5/layout/IconLeafLabelList"/>
    <dgm:cxn modelId="{03BBC7DE-01BD-468A-BE6E-A7BD1A1525BD}" type="presOf" srcId="{640C7386-1988-4A21-BBC9-CB9265CC8AE6}" destId="{F6E4105F-1651-4FD5-8D32-CFC648BD60BD}" srcOrd="0" destOrd="0" presId="urn:microsoft.com/office/officeart/2018/5/layout/IconLeafLabelList"/>
    <dgm:cxn modelId="{35F062EB-DBC2-4B0E-BA6D-950864D90E3E}" srcId="{20DA98FF-5122-4835-ACBE-D66FB8C88214}" destId="{7C2A9928-E58F-4592-9287-2AA1687C104E}" srcOrd="1" destOrd="0" parTransId="{D84B0D57-C6D8-4931-8014-CC19AB3DFF82}" sibTransId="{E9484B07-2624-472C-84D8-50FA67AA0AEA}"/>
    <dgm:cxn modelId="{FF41FBFA-9A84-4E0B-BD9B-CBA543D4058C}" type="presParOf" srcId="{E2FC0696-FBE9-462B-9489-32F523D5870A}" destId="{EAC5615E-FF6B-45A3-B267-1416A5D20961}" srcOrd="0" destOrd="0" presId="urn:microsoft.com/office/officeart/2018/5/layout/IconLeafLabelList"/>
    <dgm:cxn modelId="{599614C1-8A3A-4528-B221-A24D0280BB1D}" type="presParOf" srcId="{EAC5615E-FF6B-45A3-B267-1416A5D20961}" destId="{A7A33F78-2A61-4CC3-997E-9B9498FCDB3A}" srcOrd="0" destOrd="0" presId="urn:microsoft.com/office/officeart/2018/5/layout/IconLeafLabelList"/>
    <dgm:cxn modelId="{800D8F33-EA58-4A3B-8F57-05DF500DC940}" type="presParOf" srcId="{EAC5615E-FF6B-45A3-B267-1416A5D20961}" destId="{D8F802B1-B5EB-42E7-8407-3877AD6388FD}" srcOrd="1" destOrd="0" presId="urn:microsoft.com/office/officeart/2018/5/layout/IconLeafLabelList"/>
    <dgm:cxn modelId="{04BA7273-EA0E-456D-8EFC-5DA148B0413F}" type="presParOf" srcId="{EAC5615E-FF6B-45A3-B267-1416A5D20961}" destId="{29BD21C9-C5C5-4D24-AAD4-2B97B9331EF1}" srcOrd="2" destOrd="0" presId="urn:microsoft.com/office/officeart/2018/5/layout/IconLeafLabelList"/>
    <dgm:cxn modelId="{06AB2869-ED1F-466C-B9D1-694610A863D0}" type="presParOf" srcId="{EAC5615E-FF6B-45A3-B267-1416A5D20961}" destId="{F6E4105F-1651-4FD5-8D32-CFC648BD60BD}" srcOrd="3" destOrd="0" presId="urn:microsoft.com/office/officeart/2018/5/layout/IconLeafLabelList"/>
    <dgm:cxn modelId="{1626977C-97B9-488B-B6A6-5BADF88F37BD}" type="presParOf" srcId="{E2FC0696-FBE9-462B-9489-32F523D5870A}" destId="{69EEF03C-81D5-4A47-84CB-73A78EF1CBA1}" srcOrd="1" destOrd="0" presId="urn:microsoft.com/office/officeart/2018/5/layout/IconLeafLabelList"/>
    <dgm:cxn modelId="{795C27A8-B9D3-45EF-9C88-D4796D888CBB}" type="presParOf" srcId="{E2FC0696-FBE9-462B-9489-32F523D5870A}" destId="{A2FD1513-F5BD-4B6D-A443-803715E34F65}" srcOrd="2" destOrd="0" presId="urn:microsoft.com/office/officeart/2018/5/layout/IconLeafLabelList"/>
    <dgm:cxn modelId="{F961ECA3-7D3E-4A7E-B9F0-DBCB618CB40D}" type="presParOf" srcId="{A2FD1513-F5BD-4B6D-A443-803715E34F65}" destId="{D0721B77-54FB-4AAB-B995-9ACAA40ED49A}" srcOrd="0" destOrd="0" presId="urn:microsoft.com/office/officeart/2018/5/layout/IconLeafLabelList"/>
    <dgm:cxn modelId="{4327B2B6-BDBD-47A7-BDF0-A44D3F04DE4A}" type="presParOf" srcId="{A2FD1513-F5BD-4B6D-A443-803715E34F65}" destId="{D450AC2C-4088-4996-A76E-BA8A54F9C212}" srcOrd="1" destOrd="0" presId="urn:microsoft.com/office/officeart/2018/5/layout/IconLeafLabelList"/>
    <dgm:cxn modelId="{AFE8675F-24EB-4977-B569-40AD43F3DDCB}" type="presParOf" srcId="{A2FD1513-F5BD-4B6D-A443-803715E34F65}" destId="{EFD16298-B73B-489F-A27B-99776D7A3F21}" srcOrd="2" destOrd="0" presId="urn:microsoft.com/office/officeart/2018/5/layout/IconLeafLabelList"/>
    <dgm:cxn modelId="{6CC9AA1C-B149-4A51-AB6B-AF240C4CE815}" type="presParOf" srcId="{A2FD1513-F5BD-4B6D-A443-803715E34F65}" destId="{A0F6AC1B-896D-4F92-BE90-A9189CA912B8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7822B3-499A-434C-8A4F-3B9CBC77F85E}">
      <dsp:nvSpPr>
        <dsp:cNvPr id="0" name=""/>
        <dsp:cNvSpPr/>
      </dsp:nvSpPr>
      <dsp:spPr>
        <a:xfrm>
          <a:off x="0" y="0"/>
          <a:ext cx="5088195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384799B-0076-4157-94EA-A303DCAEA556}">
      <dsp:nvSpPr>
        <dsp:cNvPr id="0" name=""/>
        <dsp:cNvSpPr/>
      </dsp:nvSpPr>
      <dsp:spPr>
        <a:xfrm>
          <a:off x="0" y="0"/>
          <a:ext cx="5088195" cy="19375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600" kern="1200"/>
            <a:t>Procedures  to monitor, assess, and improve the quality of care</a:t>
          </a:r>
          <a:endParaRPr lang="en-US" sz="3600" kern="1200"/>
        </a:p>
      </dsp:txBody>
      <dsp:txXfrm>
        <a:off x="0" y="0"/>
        <a:ext cx="5088195" cy="1937543"/>
      </dsp:txXfrm>
    </dsp:sp>
    <dsp:sp modelId="{024B6698-5BF8-40E6-BDD2-0B8559F53556}">
      <dsp:nvSpPr>
        <dsp:cNvPr id="0" name=""/>
        <dsp:cNvSpPr/>
      </dsp:nvSpPr>
      <dsp:spPr>
        <a:xfrm>
          <a:off x="0" y="1937543"/>
          <a:ext cx="5088195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50F4B6-5ADA-4BC7-8E0B-29C090526F1E}">
      <dsp:nvSpPr>
        <dsp:cNvPr id="0" name=""/>
        <dsp:cNvSpPr/>
      </dsp:nvSpPr>
      <dsp:spPr>
        <a:xfrm>
          <a:off x="0" y="1937543"/>
          <a:ext cx="5088195" cy="19375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600" b="1" i="1" kern="1200">
              <a:latin typeface="Arial"/>
            </a:rPr>
            <a:t>"</a:t>
          </a:r>
          <a:r>
            <a:rPr lang="en-GB" sz="3600" b="1" i="1" kern="1200"/>
            <a:t>explicitly designed</a:t>
          </a:r>
          <a:r>
            <a:rPr lang="en-GB" sz="3600" b="1" i="1" kern="1200">
              <a:latin typeface="Arial"/>
            </a:rPr>
            <a:t>"</a:t>
          </a:r>
          <a:endParaRPr lang="en-US" sz="3600" b="1" i="1" kern="1200"/>
        </a:p>
      </dsp:txBody>
      <dsp:txXfrm>
        <a:off x="0" y="1937543"/>
        <a:ext cx="5088195" cy="193754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A97B15-67FB-48EA-86D4-4AB11A497010}">
      <dsp:nvSpPr>
        <dsp:cNvPr id="0" name=""/>
        <dsp:cNvSpPr/>
      </dsp:nvSpPr>
      <dsp:spPr>
        <a:xfrm>
          <a:off x="971" y="1373115"/>
          <a:ext cx="2903001" cy="870900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29402" tIns="229402" rIns="229402" bIns="229402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Use</a:t>
          </a:r>
        </a:p>
      </dsp:txBody>
      <dsp:txXfrm>
        <a:off x="971" y="1373115"/>
        <a:ext cx="2903001" cy="870900"/>
      </dsp:txXfrm>
    </dsp:sp>
    <dsp:sp modelId="{B34B01F7-0FDF-4938-8319-EE5A50F4E53A}">
      <dsp:nvSpPr>
        <dsp:cNvPr id="0" name=""/>
        <dsp:cNvSpPr/>
      </dsp:nvSpPr>
      <dsp:spPr>
        <a:xfrm>
          <a:off x="971" y="2244015"/>
          <a:ext cx="2903001" cy="3248445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86752" tIns="286752" rIns="286752" bIns="286752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Use reliable information (timely,accurate)</a:t>
          </a:r>
        </a:p>
      </dsp:txBody>
      <dsp:txXfrm>
        <a:off x="971" y="2244015"/>
        <a:ext cx="2903001" cy="3248445"/>
      </dsp:txXfrm>
    </dsp:sp>
    <dsp:sp modelId="{D82EC7E9-5143-410C-8AC1-73FB228F12EB}">
      <dsp:nvSpPr>
        <dsp:cNvPr id="0" name=""/>
        <dsp:cNvSpPr/>
      </dsp:nvSpPr>
      <dsp:spPr>
        <a:xfrm>
          <a:off x="3011972" y="1373115"/>
          <a:ext cx="2903001" cy="870900"/>
        </a:xfrm>
        <a:prstGeom prst="rect">
          <a:avLst/>
        </a:prstGeom>
        <a:gradFill rotWithShape="0">
          <a:gsLst>
            <a:gs pos="0">
              <a:schemeClr val="accent5">
                <a:hueOff val="1628512"/>
                <a:satOff val="5598"/>
                <a:lumOff val="-26863"/>
                <a:alphaOff val="0"/>
                <a:shade val="51000"/>
                <a:satMod val="130000"/>
              </a:schemeClr>
            </a:gs>
            <a:gs pos="80000">
              <a:schemeClr val="accent5">
                <a:hueOff val="1628512"/>
                <a:satOff val="5598"/>
                <a:lumOff val="-26863"/>
                <a:alphaOff val="0"/>
                <a:shade val="93000"/>
                <a:satMod val="130000"/>
              </a:schemeClr>
            </a:gs>
            <a:gs pos="100000">
              <a:schemeClr val="accent5">
                <a:hueOff val="1628512"/>
                <a:satOff val="5598"/>
                <a:lumOff val="-26863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1628512"/>
              <a:satOff val="5598"/>
              <a:lumOff val="-26863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29402" tIns="229402" rIns="229402" bIns="229402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Improve</a:t>
          </a:r>
        </a:p>
      </dsp:txBody>
      <dsp:txXfrm>
        <a:off x="3011972" y="1373115"/>
        <a:ext cx="2903001" cy="870900"/>
      </dsp:txXfrm>
    </dsp:sp>
    <dsp:sp modelId="{25378608-AC54-4A66-AE6F-3CC6203B37C3}">
      <dsp:nvSpPr>
        <dsp:cNvPr id="0" name=""/>
        <dsp:cNvSpPr/>
      </dsp:nvSpPr>
      <dsp:spPr>
        <a:xfrm>
          <a:off x="3011972" y="2244015"/>
          <a:ext cx="2903001" cy="3248445"/>
        </a:xfrm>
        <a:prstGeom prst="rect">
          <a:avLst/>
        </a:prstGeom>
        <a:solidFill>
          <a:schemeClr val="accent5">
            <a:tint val="40000"/>
            <a:alpha val="90000"/>
            <a:hueOff val="1622542"/>
            <a:satOff val="-11507"/>
            <a:lumOff val="-6548"/>
            <a:alphaOff val="0"/>
          </a:schemeClr>
        </a:solidFill>
        <a:ln w="9525" cap="flat" cmpd="sng" algn="ctr">
          <a:solidFill>
            <a:schemeClr val="accent5">
              <a:tint val="40000"/>
              <a:alpha val="90000"/>
              <a:hueOff val="1622542"/>
              <a:satOff val="-11507"/>
              <a:lumOff val="-6548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86752" tIns="286752" rIns="286752" bIns="286752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Improve communication and coordination</a:t>
          </a:r>
        </a:p>
      </dsp:txBody>
      <dsp:txXfrm>
        <a:off x="3011972" y="2244015"/>
        <a:ext cx="2903001" cy="3248445"/>
      </dsp:txXfrm>
    </dsp:sp>
    <dsp:sp modelId="{EE9D906E-8DF9-4350-83AF-190D134CFB91}">
      <dsp:nvSpPr>
        <dsp:cNvPr id="0" name=""/>
        <dsp:cNvSpPr/>
      </dsp:nvSpPr>
      <dsp:spPr>
        <a:xfrm>
          <a:off x="6022974" y="1373115"/>
          <a:ext cx="2903001" cy="870900"/>
        </a:xfrm>
        <a:prstGeom prst="rect">
          <a:avLst/>
        </a:prstGeom>
        <a:gradFill rotWithShape="0">
          <a:gsLst>
            <a:gs pos="0">
              <a:schemeClr val="accent5">
                <a:hueOff val="3257024"/>
                <a:satOff val="11196"/>
                <a:lumOff val="-53726"/>
                <a:alphaOff val="0"/>
                <a:shade val="51000"/>
                <a:satMod val="130000"/>
              </a:schemeClr>
            </a:gs>
            <a:gs pos="80000">
              <a:schemeClr val="accent5">
                <a:hueOff val="3257024"/>
                <a:satOff val="11196"/>
                <a:lumOff val="-53726"/>
                <a:alphaOff val="0"/>
                <a:shade val="93000"/>
                <a:satMod val="130000"/>
              </a:schemeClr>
            </a:gs>
            <a:gs pos="100000">
              <a:schemeClr val="accent5">
                <a:hueOff val="3257024"/>
                <a:satOff val="11196"/>
                <a:lumOff val="-53726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3257024"/>
              <a:satOff val="11196"/>
              <a:lumOff val="-53726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29402" tIns="229402" rIns="229402" bIns="229402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Commit on</a:t>
          </a:r>
        </a:p>
      </dsp:txBody>
      <dsp:txXfrm>
        <a:off x="6022974" y="1373115"/>
        <a:ext cx="2903001" cy="870900"/>
      </dsp:txXfrm>
    </dsp:sp>
    <dsp:sp modelId="{434D36DC-C677-442C-8650-13F98CF667AE}">
      <dsp:nvSpPr>
        <dsp:cNvPr id="0" name=""/>
        <dsp:cNvSpPr/>
      </dsp:nvSpPr>
      <dsp:spPr>
        <a:xfrm>
          <a:off x="6022974" y="2244015"/>
          <a:ext cx="2903001" cy="3248445"/>
        </a:xfrm>
        <a:prstGeom prst="rect">
          <a:avLst/>
        </a:prstGeom>
        <a:solidFill>
          <a:schemeClr val="accent5">
            <a:tint val="40000"/>
            <a:alpha val="90000"/>
            <a:hueOff val="3245083"/>
            <a:satOff val="-23015"/>
            <a:lumOff val="-13095"/>
            <a:alphaOff val="0"/>
          </a:schemeClr>
        </a:solidFill>
        <a:ln w="9525" cap="flat" cmpd="sng" algn="ctr">
          <a:solidFill>
            <a:schemeClr val="accent5">
              <a:tint val="40000"/>
              <a:alpha val="90000"/>
              <a:hueOff val="3245083"/>
              <a:satOff val="-23015"/>
              <a:lumOff val="-13095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86752" tIns="286752" rIns="286752" bIns="286752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Leaders: Commit on quality improvement </a:t>
          </a:r>
        </a:p>
      </dsp:txBody>
      <dsp:txXfrm>
        <a:off x="6022974" y="2244015"/>
        <a:ext cx="2903001" cy="324844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A33F78-2A61-4CC3-997E-9B9498FCDB3A}">
      <dsp:nvSpPr>
        <dsp:cNvPr id="0" name=""/>
        <dsp:cNvSpPr/>
      </dsp:nvSpPr>
      <dsp:spPr>
        <a:xfrm>
          <a:off x="838180" y="799800"/>
          <a:ext cx="2196000" cy="2196000"/>
        </a:xfrm>
        <a:prstGeom prst="round2DiagRect">
          <a:avLst>
            <a:gd name="adj1" fmla="val 29727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8F802B1-B5EB-42E7-8407-3877AD6388FD}">
      <dsp:nvSpPr>
        <dsp:cNvPr id="0" name=""/>
        <dsp:cNvSpPr/>
      </dsp:nvSpPr>
      <dsp:spPr>
        <a:xfrm>
          <a:off x="1306180" y="1267800"/>
          <a:ext cx="1260000" cy="126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E4105F-1651-4FD5-8D32-CFC648BD60BD}">
      <dsp:nvSpPr>
        <dsp:cNvPr id="0" name=""/>
        <dsp:cNvSpPr/>
      </dsp:nvSpPr>
      <dsp:spPr>
        <a:xfrm>
          <a:off x="136180" y="3679800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200" kern="1200" dirty="0"/>
            <a:t>Quality assurance </a:t>
          </a:r>
          <a:r>
            <a:rPr lang="en-GB" sz="1200" kern="1200" dirty="0">
              <a:latin typeface="Arial"/>
            </a:rPr>
            <a:t>puts together and</a:t>
          </a:r>
          <a:r>
            <a:rPr lang="en-GB" sz="1200" kern="1200" dirty="0"/>
            <a:t> analyses the processes leading to a desired result. </a:t>
          </a:r>
          <a:endParaRPr lang="en-US" sz="1200" kern="1200" dirty="0"/>
        </a:p>
      </dsp:txBody>
      <dsp:txXfrm>
        <a:off x="136180" y="3679800"/>
        <a:ext cx="3600000" cy="720000"/>
      </dsp:txXfrm>
    </dsp:sp>
    <dsp:sp modelId="{D0721B77-54FB-4AAB-B995-9ACAA40ED49A}">
      <dsp:nvSpPr>
        <dsp:cNvPr id="0" name=""/>
        <dsp:cNvSpPr/>
      </dsp:nvSpPr>
      <dsp:spPr>
        <a:xfrm>
          <a:off x="5068179" y="799800"/>
          <a:ext cx="2196000" cy="2196000"/>
        </a:xfrm>
        <a:prstGeom prst="round2DiagRect">
          <a:avLst>
            <a:gd name="adj1" fmla="val 29727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450AC2C-4088-4996-A76E-BA8A54F9C212}">
      <dsp:nvSpPr>
        <dsp:cNvPr id="0" name=""/>
        <dsp:cNvSpPr/>
      </dsp:nvSpPr>
      <dsp:spPr>
        <a:xfrm>
          <a:off x="5536179" y="1267800"/>
          <a:ext cx="1260000" cy="126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F6AC1B-896D-4F92-BE90-A9189CA912B8}">
      <dsp:nvSpPr>
        <dsp:cNvPr id="0" name=""/>
        <dsp:cNvSpPr/>
      </dsp:nvSpPr>
      <dsp:spPr>
        <a:xfrm>
          <a:off x="4366180" y="3679800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200" kern="1200" dirty="0">
              <a:latin typeface="Arial"/>
            </a:rPr>
            <a:t>assures</a:t>
          </a:r>
          <a:r>
            <a:rPr lang="en-GB" sz="1200" kern="1200" dirty="0"/>
            <a:t> compliance to specifications, requirements or standards and implementing methods for conformance”.</a:t>
          </a:r>
          <a:endParaRPr lang="en-US" sz="1200" kern="1200" dirty="0"/>
        </a:p>
      </dsp:txBody>
      <dsp:txXfrm>
        <a:off x="4366180" y="3679800"/>
        <a:ext cx="36000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HorizontalActionList">
  <dgm:title val="Horizontal Action List"/>
  <dgm:desc val="Used to show non-sequential or grouped lists of information. Works well with large amounts of text. All text has the same level of emphasis, and direction is not implied."/>
  <dgm:catLst>
    <dgm:cat type="list" pri="5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 fact="0.6"/>
      <dgm:constr type="h" for="des" forName="composite" op="equ"/>
      <dgm:constr type="w" for="ch" forName="composite" refType="w"/>
      <dgm:constr type="w" for="des" forName="parTx"/>
      <dgm:constr type="h" for="des" forName="parTx" op="equ"/>
      <dgm:constr type="w" for="des" forName="desTx"/>
      <dgm:constr type="primFontSz" for="des" forName="parTx" val="54"/>
      <dgm:constr type="primFontSz" for="des" forName="desTx" refType="primFontSz" refFor="des" refForName="parTx" op="lte" fact="0.75"/>
      <dgm:constr type="h" for="des" forName="desTx" op="equ"/>
      <dgm:constr type="w" for="ch" forName="space" op="equ" val="3"/>
    </dgm:constrLst>
    <dgm:ruleLst>
      <dgm:rule type="w" for="ch" forName="composite" val="0" fact="NaN" max="NaN"/>
    </dgm:ruleLst>
    <dgm:forEach name="Name6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3"/>
            <dgm:constr type="h"/>
            <dgm:constr type="tMarg" refType="w" fact="0.224"/>
            <dgm:constr type="bMarg" refType="w" fact="0.224"/>
            <dgm:constr type="lMarg" refType="w" fact="0.224"/>
            <dgm:constr type="rMarg" refType="w" fact="0.224"/>
          </dgm:constrLst>
          <dgm:ruleLst>
            <dgm:rule type="h" val="INF" fact="NaN" max="NaN"/>
            <dgm:rule type="primFontSz" val="14" fact="NaN" max="NaN"/>
          </dgm:ruleLst>
        </dgm:layoutNode>
        <dgm:layoutNode name="desTx" styleLbl="alignAccFollowNode1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primFontSz" val="28"/>
            <dgm:constr type="tMarg" refType="w" fact="0.28"/>
            <dgm:constr type="bMarg" refType="w" fact="0.28"/>
            <dgm:constr type="lMarg" refType="w" fact="0.28"/>
            <dgm:constr type="rMarg" refType="w" fact="0.28"/>
          </dgm:constrLst>
          <dgm:ruleLst>
            <dgm:rule type="h" val="INF" fact="NaN" max="NaN"/>
            <dgm:rule type="primFontSz" val="11" fact="NaN" max="NaN"/>
          </dgm:ruleLst>
        </dgm:layoutNode>
      </dgm:layoutNode>
      <dgm:forEach name="Name19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2">
            <a:extLst>
              <a:ext uri="{FF2B5EF4-FFF2-40B4-BE49-F238E27FC236}">
                <a16:creationId xmlns:a16="http://schemas.microsoft.com/office/drawing/2014/main" id="{13EDBE76-8628-4384-BEED-2B76A5447BA3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5955" name="Rectangle 3">
            <a:extLst>
              <a:ext uri="{FF2B5EF4-FFF2-40B4-BE49-F238E27FC236}">
                <a16:creationId xmlns:a16="http://schemas.microsoft.com/office/drawing/2014/main" id="{F2F3FEA7-D8E6-4943-A357-910D938F2945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5956" name="Rectangle 4">
            <a:extLst>
              <a:ext uri="{FF2B5EF4-FFF2-40B4-BE49-F238E27FC236}">
                <a16:creationId xmlns:a16="http://schemas.microsoft.com/office/drawing/2014/main" id="{4746942D-24E1-4D54-85B6-DB30FD4CE668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5957" name="Rectangle 5">
            <a:extLst>
              <a:ext uri="{FF2B5EF4-FFF2-40B4-BE49-F238E27FC236}">
                <a16:creationId xmlns:a16="http://schemas.microsoft.com/office/drawing/2014/main" id="{E953F44C-620A-486E-88EF-BF156CF57B6C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69A1882B-BC4A-4A44-85AB-BC607B1334A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>
            <a:extLst>
              <a:ext uri="{FF2B5EF4-FFF2-40B4-BE49-F238E27FC236}">
                <a16:creationId xmlns:a16="http://schemas.microsoft.com/office/drawing/2014/main" id="{D5BE1BED-3F02-412B-9276-136C51CFD7D5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9939" name="Rectangle 3">
            <a:extLst>
              <a:ext uri="{FF2B5EF4-FFF2-40B4-BE49-F238E27FC236}">
                <a16:creationId xmlns:a16="http://schemas.microsoft.com/office/drawing/2014/main" id="{5155861D-A3BD-4B0C-A2A7-37F71008F7E2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52" name="Rectangle 4">
            <a:extLst>
              <a:ext uri="{FF2B5EF4-FFF2-40B4-BE49-F238E27FC236}">
                <a16:creationId xmlns:a16="http://schemas.microsoft.com/office/drawing/2014/main" id="{238CF6B8-1BD4-49A2-A2D9-FC7F06696139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9941" name="Rectangle 5">
            <a:extLst>
              <a:ext uri="{FF2B5EF4-FFF2-40B4-BE49-F238E27FC236}">
                <a16:creationId xmlns:a16="http://schemas.microsoft.com/office/drawing/2014/main" id="{F15409C1-5F18-40BB-A1A1-1E9E22EF109D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9942" name="Rectangle 6">
            <a:extLst>
              <a:ext uri="{FF2B5EF4-FFF2-40B4-BE49-F238E27FC236}">
                <a16:creationId xmlns:a16="http://schemas.microsoft.com/office/drawing/2014/main" id="{F886681E-ECDA-4E84-93A7-0663D830101C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9943" name="Rectangle 7">
            <a:extLst>
              <a:ext uri="{FF2B5EF4-FFF2-40B4-BE49-F238E27FC236}">
                <a16:creationId xmlns:a16="http://schemas.microsoft.com/office/drawing/2014/main" id="{0B6E243D-8BF3-4944-BECF-31DA7DA17D8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01F5E4D4-76F9-42C6-B5EA-29058993D3D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lide Image Placeholder 1">
            <a:extLst>
              <a:ext uri="{FF2B5EF4-FFF2-40B4-BE49-F238E27FC236}">
                <a16:creationId xmlns:a16="http://schemas.microsoft.com/office/drawing/2014/main" id="{D34C4E7C-C22B-45F8-89D3-77DB3F47F80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5" name="Notes Placeholder 2">
            <a:extLst>
              <a:ext uri="{FF2B5EF4-FFF2-40B4-BE49-F238E27FC236}">
                <a16:creationId xmlns:a16="http://schemas.microsoft.com/office/drawing/2014/main" id="{9EF2F614-D509-47E5-B32A-39E66FF0D5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8196" name="Slide Number Placeholder 3">
            <a:extLst>
              <a:ext uri="{FF2B5EF4-FFF2-40B4-BE49-F238E27FC236}">
                <a16:creationId xmlns:a16="http://schemas.microsoft.com/office/drawing/2014/main" id="{97ADF3EA-DC2D-43DA-8909-66B7380FC8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C1692C0E-A6A2-4254-AC14-3E0D2FD798EF}" type="slidenum">
              <a:rPr lang="en-US" altLang="en-US" smtClean="0"/>
              <a:pPr>
                <a:spcBef>
                  <a:spcPct val="0"/>
                </a:spcBef>
              </a:pPr>
              <a:t>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Image Placeholder 1">
            <a:extLst>
              <a:ext uri="{FF2B5EF4-FFF2-40B4-BE49-F238E27FC236}">
                <a16:creationId xmlns:a16="http://schemas.microsoft.com/office/drawing/2014/main" id="{68A4CB67-E581-45E7-8D2D-4C465D258A3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5" name="Notes Placeholder 2">
            <a:extLst>
              <a:ext uri="{FF2B5EF4-FFF2-40B4-BE49-F238E27FC236}">
                <a16:creationId xmlns:a16="http://schemas.microsoft.com/office/drawing/2014/main" id="{3EB70457-127A-4CA1-B8B0-DD650561E1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71450" indent="-171450">
              <a:spcBef>
                <a:spcPct val="20000"/>
              </a:spcBef>
              <a:buFont typeface="Arial"/>
              <a:buChar char="•"/>
            </a:pPr>
            <a:r>
              <a:rPr lang="en-GB" dirty="0">
                <a:latin typeface="Arial"/>
                <a:cs typeface="Arial"/>
              </a:rPr>
              <a:t>T</a:t>
            </a:r>
            <a:r>
              <a:rPr lang="en-US" dirty="0">
                <a:latin typeface="Arial"/>
                <a:cs typeface="Arial"/>
              </a:rPr>
              <a:t>he key to successful quality improvement may not be the choice of the method but how and by whom it is applied</a:t>
            </a:r>
          </a:p>
          <a:p>
            <a:pPr marL="171450" indent="-171450">
              <a:spcBef>
                <a:spcPct val="20000"/>
              </a:spcBef>
              <a:buFont typeface="Arial"/>
              <a:buChar char="•"/>
            </a:pPr>
            <a:r>
              <a:rPr lang="en-US" dirty="0">
                <a:latin typeface="Arial"/>
                <a:cs typeface="Arial"/>
              </a:rPr>
              <a:t>Each model has a unique feature. Importance should not be based on the model rather on the features that are potentially  useful at the district level.</a:t>
            </a:r>
          </a:p>
          <a:p>
            <a:pPr marL="171450" indent="-171450">
              <a:spcBef>
                <a:spcPct val="20000"/>
              </a:spcBef>
              <a:buFont typeface="Arial"/>
              <a:buChar char="•"/>
            </a:pPr>
            <a:r>
              <a:rPr lang="en-US" dirty="0">
                <a:latin typeface="Arial"/>
                <a:cs typeface="Arial"/>
              </a:rPr>
              <a:t> </a:t>
            </a:r>
            <a:r>
              <a:rPr lang="en-GB" dirty="0">
                <a:latin typeface="Arial"/>
                <a:cs typeface="Arial"/>
              </a:rPr>
              <a:t>Models are used to help an organisation for example a hospital to look at all aspects of its performance and quality of services. </a:t>
            </a:r>
            <a:endParaRPr lang="en-US" dirty="0">
              <a:latin typeface="Arial"/>
              <a:cs typeface="Arial"/>
            </a:endParaRPr>
          </a:p>
          <a:p>
            <a:pPr marL="171450" indent="-171450">
              <a:spcBef>
                <a:spcPct val="20000"/>
              </a:spcBef>
              <a:buFont typeface="Arial"/>
              <a:buChar char="•"/>
            </a:pPr>
            <a:r>
              <a:rPr lang="en-GB" dirty="0">
                <a:latin typeface="Arial"/>
                <a:cs typeface="Arial"/>
              </a:rPr>
              <a:t>Models can be used as self-assessment guides or as guides for auditing or accreditation. </a:t>
            </a:r>
            <a:br>
              <a:rPr lang="en-GB" dirty="0">
                <a:cs typeface="Arial"/>
              </a:rPr>
            </a:br>
            <a:endParaRPr lang="en-GB" dirty="0"/>
          </a:p>
        </p:txBody>
      </p:sp>
      <p:sp>
        <p:nvSpPr>
          <p:cNvPr id="18436" name="Slide Number Placeholder 3">
            <a:extLst>
              <a:ext uri="{FF2B5EF4-FFF2-40B4-BE49-F238E27FC236}">
                <a16:creationId xmlns:a16="http://schemas.microsoft.com/office/drawing/2014/main" id="{BF4604CF-D570-41F3-838E-A67AF4D8176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58CACD7A-C769-4589-81CE-88B35953AEB9}" type="slidenum">
              <a:rPr lang="en-US" altLang="en-US" smtClean="0"/>
              <a:pPr>
                <a:spcBef>
                  <a:spcPct val="0"/>
                </a:spcBef>
              </a:pPr>
              <a:t>23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Slide Image Placeholder 1">
            <a:extLst>
              <a:ext uri="{FF2B5EF4-FFF2-40B4-BE49-F238E27FC236}">
                <a16:creationId xmlns:a16="http://schemas.microsoft.com/office/drawing/2014/main" id="{8D72B116-EDFB-4CF0-A6F9-5E2548362B0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5" name="Notes Placeholder 2">
            <a:extLst>
              <a:ext uri="{FF2B5EF4-FFF2-40B4-BE49-F238E27FC236}">
                <a16:creationId xmlns:a16="http://schemas.microsoft.com/office/drawing/2014/main" id="{F1FD6208-8DDD-4167-9AA8-68C2B54F03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49156" name="Slide Number Placeholder 3">
            <a:extLst>
              <a:ext uri="{FF2B5EF4-FFF2-40B4-BE49-F238E27FC236}">
                <a16:creationId xmlns:a16="http://schemas.microsoft.com/office/drawing/2014/main" id="{DD1DB44F-0767-4BF1-B767-4448EFDE3BD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5BCF4DEA-ABA9-427D-9A21-26458967339E}" type="slidenum">
              <a:rPr lang="en-US" altLang="en-US" smtClean="0"/>
              <a:pPr>
                <a:spcBef>
                  <a:spcPct val="0"/>
                </a:spcBef>
              </a:pPr>
              <a:t>26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Slide Image Placeholder 1">
            <a:extLst>
              <a:ext uri="{FF2B5EF4-FFF2-40B4-BE49-F238E27FC236}">
                <a16:creationId xmlns:a16="http://schemas.microsoft.com/office/drawing/2014/main" id="{8D72B116-EDFB-4CF0-A6F9-5E2548362B0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5" name="Notes Placeholder 2">
            <a:extLst>
              <a:ext uri="{FF2B5EF4-FFF2-40B4-BE49-F238E27FC236}">
                <a16:creationId xmlns:a16="http://schemas.microsoft.com/office/drawing/2014/main" id="{F1FD6208-8DDD-4167-9AA8-68C2B54F03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49156" name="Slide Number Placeholder 3">
            <a:extLst>
              <a:ext uri="{FF2B5EF4-FFF2-40B4-BE49-F238E27FC236}">
                <a16:creationId xmlns:a16="http://schemas.microsoft.com/office/drawing/2014/main" id="{DD1DB44F-0767-4BF1-B767-4448EFDE3BD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5BCF4DEA-ABA9-427D-9A21-26458967339E}" type="slidenum">
              <a:rPr lang="en-US" altLang="en-US" smtClean="0"/>
              <a:pPr>
                <a:spcBef>
                  <a:spcPct val="0"/>
                </a:spcBef>
              </a:pPr>
              <a:t>27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453520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Slide Image Placeholder 1">
            <a:extLst>
              <a:ext uri="{FF2B5EF4-FFF2-40B4-BE49-F238E27FC236}">
                <a16:creationId xmlns:a16="http://schemas.microsoft.com/office/drawing/2014/main" id="{AB6F8EB0-FBAE-424C-AA2C-C1813262392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3" name="Notes Placeholder 2">
            <a:extLst>
              <a:ext uri="{FF2B5EF4-FFF2-40B4-BE49-F238E27FC236}">
                <a16:creationId xmlns:a16="http://schemas.microsoft.com/office/drawing/2014/main" id="{97464C2B-5D5B-4143-87C5-B2D784FBFD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51204" name="Slide Number Placeholder 3">
            <a:extLst>
              <a:ext uri="{FF2B5EF4-FFF2-40B4-BE49-F238E27FC236}">
                <a16:creationId xmlns:a16="http://schemas.microsoft.com/office/drawing/2014/main" id="{FD73CEA8-AC76-4C9F-BCBE-54FBA3ECF7A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B8B2A1A1-E075-4136-8436-C41E49F855FC}" type="slidenum">
              <a:rPr lang="en-US" altLang="en-US" smtClean="0"/>
              <a:pPr>
                <a:spcBef>
                  <a:spcPct val="0"/>
                </a:spcBef>
              </a:pPr>
              <a:t>28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Slide Image Placeholder 1">
            <a:extLst>
              <a:ext uri="{FF2B5EF4-FFF2-40B4-BE49-F238E27FC236}">
                <a16:creationId xmlns:a16="http://schemas.microsoft.com/office/drawing/2014/main" id="{220B280D-D02A-4C9D-A32A-9784E06406B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1" name="Notes Placeholder 2">
            <a:extLst>
              <a:ext uri="{FF2B5EF4-FFF2-40B4-BE49-F238E27FC236}">
                <a16:creationId xmlns:a16="http://schemas.microsoft.com/office/drawing/2014/main" id="{6A0284B4-1987-4A62-AC2C-669B718820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53252" name="Slide Number Placeholder 3">
            <a:extLst>
              <a:ext uri="{FF2B5EF4-FFF2-40B4-BE49-F238E27FC236}">
                <a16:creationId xmlns:a16="http://schemas.microsoft.com/office/drawing/2014/main" id="{88134D22-1AD3-42A3-82CD-0FAC28B8765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A27818CE-79BB-482D-B9E3-F884BE847980}" type="slidenum">
              <a:rPr lang="en-US" altLang="en-US" smtClean="0"/>
              <a:pPr>
                <a:spcBef>
                  <a:spcPct val="0"/>
                </a:spcBef>
              </a:pPr>
              <a:t>29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Slide Image Placeholder 1">
            <a:extLst>
              <a:ext uri="{FF2B5EF4-FFF2-40B4-BE49-F238E27FC236}">
                <a16:creationId xmlns:a16="http://schemas.microsoft.com/office/drawing/2014/main" id="{39ECD2F8-26B5-40B4-B3B6-0A22E120CB8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7" name="Notes Placeholder 2">
            <a:extLst>
              <a:ext uri="{FF2B5EF4-FFF2-40B4-BE49-F238E27FC236}">
                <a16:creationId xmlns:a16="http://schemas.microsoft.com/office/drawing/2014/main" id="{6996F638-17E4-4D53-BAC1-79C4AA6252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57348" name="Slide Number Placeholder 3">
            <a:extLst>
              <a:ext uri="{FF2B5EF4-FFF2-40B4-BE49-F238E27FC236}">
                <a16:creationId xmlns:a16="http://schemas.microsoft.com/office/drawing/2014/main" id="{8C5C3B37-A62D-429F-A748-74982743F92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395388CE-B58C-4E0D-86F5-3457BE5CDE9B}" type="slidenum">
              <a:rPr lang="en-US" altLang="en-US" smtClean="0"/>
              <a:pPr>
                <a:spcBef>
                  <a:spcPct val="0"/>
                </a:spcBef>
              </a:pPr>
              <a:t>30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Slide Image Placeholder 1">
            <a:extLst>
              <a:ext uri="{FF2B5EF4-FFF2-40B4-BE49-F238E27FC236}">
                <a16:creationId xmlns:a16="http://schemas.microsoft.com/office/drawing/2014/main" id="{39ECD2F8-26B5-40B4-B3B6-0A22E120CB8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7" name="Notes Placeholder 2">
            <a:extLst>
              <a:ext uri="{FF2B5EF4-FFF2-40B4-BE49-F238E27FC236}">
                <a16:creationId xmlns:a16="http://schemas.microsoft.com/office/drawing/2014/main" id="{6996F638-17E4-4D53-BAC1-79C4AA6252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57348" name="Slide Number Placeholder 3">
            <a:extLst>
              <a:ext uri="{FF2B5EF4-FFF2-40B4-BE49-F238E27FC236}">
                <a16:creationId xmlns:a16="http://schemas.microsoft.com/office/drawing/2014/main" id="{8C5C3B37-A62D-429F-A748-74982743F92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395388CE-B58C-4E0D-86F5-3457BE5CDE9B}" type="slidenum">
              <a:rPr lang="en-US" altLang="en-US" smtClean="0"/>
              <a:pPr>
                <a:spcBef>
                  <a:spcPct val="0"/>
                </a:spcBef>
              </a:pPr>
              <a:t>31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123461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Slide Image Placeholder 1">
            <a:extLst>
              <a:ext uri="{FF2B5EF4-FFF2-40B4-BE49-F238E27FC236}">
                <a16:creationId xmlns:a16="http://schemas.microsoft.com/office/drawing/2014/main" id="{C3740DF3-AB7C-4C93-9B40-D2AF9A62410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1" name="Notes Placeholder 2">
            <a:extLst>
              <a:ext uri="{FF2B5EF4-FFF2-40B4-BE49-F238E27FC236}">
                <a16:creationId xmlns:a16="http://schemas.microsoft.com/office/drawing/2014/main" id="{9D261C75-935C-4C54-AFC7-2BF6961834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63492" name="Slide Number Placeholder 3">
            <a:extLst>
              <a:ext uri="{FF2B5EF4-FFF2-40B4-BE49-F238E27FC236}">
                <a16:creationId xmlns:a16="http://schemas.microsoft.com/office/drawing/2014/main" id="{85669407-D60B-4C54-B45D-BC6CCFF1A1E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1702BC72-0679-4F6F-8CA6-0B24FFAA037C}" type="slidenum">
              <a:rPr lang="en-US" altLang="en-US" smtClean="0"/>
              <a:pPr>
                <a:spcBef>
                  <a:spcPct val="0"/>
                </a:spcBef>
              </a:pPr>
              <a:t>33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Slide Image Placeholder 1">
            <a:extLst>
              <a:ext uri="{FF2B5EF4-FFF2-40B4-BE49-F238E27FC236}">
                <a16:creationId xmlns:a16="http://schemas.microsoft.com/office/drawing/2014/main" id="{939CE17E-E0FA-4C80-AA02-4991C872221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1" name="Notes Placeholder 2">
            <a:extLst>
              <a:ext uri="{FF2B5EF4-FFF2-40B4-BE49-F238E27FC236}">
                <a16:creationId xmlns:a16="http://schemas.microsoft.com/office/drawing/2014/main" id="{DE956F98-670C-40E6-9E9E-C278B80E84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83972" name="Slide Number Placeholder 3">
            <a:extLst>
              <a:ext uri="{FF2B5EF4-FFF2-40B4-BE49-F238E27FC236}">
                <a16:creationId xmlns:a16="http://schemas.microsoft.com/office/drawing/2014/main" id="{BDAAD57F-1FDD-4B27-9CE5-95FE8BDC85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B2169B5E-0E32-418C-A666-4743BB68AA49}" type="slidenum">
              <a:rPr lang="en-US" altLang="en-US" smtClean="0"/>
              <a:pPr>
                <a:spcBef>
                  <a:spcPct val="0"/>
                </a:spcBef>
              </a:pPr>
              <a:t>34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520989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Slide Image Placeholder 1">
            <a:extLst>
              <a:ext uri="{FF2B5EF4-FFF2-40B4-BE49-F238E27FC236}">
                <a16:creationId xmlns:a16="http://schemas.microsoft.com/office/drawing/2014/main" id="{14C95464-21E3-4B56-A29E-B4C49120D46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3" name="Notes Placeholder 2">
            <a:extLst>
              <a:ext uri="{FF2B5EF4-FFF2-40B4-BE49-F238E27FC236}">
                <a16:creationId xmlns:a16="http://schemas.microsoft.com/office/drawing/2014/main" id="{12A0D2A7-E116-40C9-BD77-7236CE52F9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81924" name="Slide Number Placeholder 3">
            <a:extLst>
              <a:ext uri="{FF2B5EF4-FFF2-40B4-BE49-F238E27FC236}">
                <a16:creationId xmlns:a16="http://schemas.microsoft.com/office/drawing/2014/main" id="{05AFE719-F6A8-4EDA-9884-29018EAD348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56C2348F-8B21-403D-A4AC-ACD7DDEAF583}" type="slidenum">
              <a:rPr lang="en-US" altLang="en-US" smtClean="0"/>
              <a:pPr>
                <a:spcBef>
                  <a:spcPct val="0"/>
                </a:spcBef>
              </a:pPr>
              <a:t>35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598042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202124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rPr>
              <a:t>How good something is in comparison to similar items. 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202124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rPr>
              <a:t>The extent to which it surpasses expectations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202124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rPr>
              <a:t>The totality of features and characteristics of a product or service that bears its ability to satisfy stated or implied needs -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02124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rPr>
              <a:t>ISO 8402-1986 standard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6E3E2D-B3EA-4D1A-BF18-8F4AA8F2305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8462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Slide Image Placeholder 1">
            <a:extLst>
              <a:ext uri="{FF2B5EF4-FFF2-40B4-BE49-F238E27FC236}">
                <a16:creationId xmlns:a16="http://schemas.microsoft.com/office/drawing/2014/main" id="{3CE5D140-6D20-4A59-8028-11D7BB32D96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Notes Placeholder 2">
            <a:extLst>
              <a:ext uri="{FF2B5EF4-FFF2-40B4-BE49-F238E27FC236}">
                <a16:creationId xmlns:a16="http://schemas.microsoft.com/office/drawing/2014/main" id="{60D1CA73-C390-4E23-AEE0-99DECF15F8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244" name="Slide Number Placeholder 3">
            <a:extLst>
              <a:ext uri="{FF2B5EF4-FFF2-40B4-BE49-F238E27FC236}">
                <a16:creationId xmlns:a16="http://schemas.microsoft.com/office/drawing/2014/main" id="{1961E02F-E773-484F-B4CA-7A14347D3A4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1AC6E0CD-D358-42B7-9DD9-C611A48C6720}" type="slidenum">
              <a:rPr lang="en-US" altLang="en-US" smtClean="0"/>
              <a:pPr>
                <a:spcBef>
                  <a:spcPct val="0"/>
                </a:spcBef>
              </a:pPr>
              <a:t>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lide Image Placeholder 1">
            <a:extLst>
              <a:ext uri="{FF2B5EF4-FFF2-40B4-BE49-F238E27FC236}">
                <a16:creationId xmlns:a16="http://schemas.microsoft.com/office/drawing/2014/main" id="{511DB6FB-1052-4103-A4AA-5315B8FF310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39" name="Notes Placeholder 2">
            <a:extLst>
              <a:ext uri="{FF2B5EF4-FFF2-40B4-BE49-F238E27FC236}">
                <a16:creationId xmlns:a16="http://schemas.microsoft.com/office/drawing/2014/main" id="{1877D63A-CC3C-4DDE-8ADA-A7221061DE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4340" name="Slide Number Placeholder 3">
            <a:extLst>
              <a:ext uri="{FF2B5EF4-FFF2-40B4-BE49-F238E27FC236}">
                <a16:creationId xmlns:a16="http://schemas.microsoft.com/office/drawing/2014/main" id="{90135F6B-F5B0-419A-AE08-D0C50D5E95C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8ACD9813-BA06-4782-BB95-1DE477D1E01B}" type="slidenum">
              <a:rPr lang="en-US" altLang="en-US" smtClean="0"/>
              <a:pPr>
                <a:spcBef>
                  <a:spcPct val="0"/>
                </a:spcBef>
              </a:pPr>
              <a:t>10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Image Placeholder 1">
            <a:extLst>
              <a:ext uri="{FF2B5EF4-FFF2-40B4-BE49-F238E27FC236}">
                <a16:creationId xmlns:a16="http://schemas.microsoft.com/office/drawing/2014/main" id="{56044092-8BEC-4CAC-9965-3F06D9E7F26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7" name="Notes Placeholder 2">
            <a:extLst>
              <a:ext uri="{FF2B5EF4-FFF2-40B4-BE49-F238E27FC236}">
                <a16:creationId xmlns:a16="http://schemas.microsoft.com/office/drawing/2014/main" id="{AD5A8D2E-DACD-49E2-9BE5-20880E3529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71450" indent="-171450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GB" dirty="0">
                <a:latin typeface="Arial"/>
                <a:cs typeface="Arial"/>
              </a:rPr>
              <a:t>Basing definition on reliable information: Using accurate and timely information manager can detect problems to take corrective measure.</a:t>
            </a:r>
            <a:endParaRPr lang="en-US" dirty="0">
              <a:latin typeface="Arial"/>
              <a:cs typeface="Arial"/>
            </a:endParaRPr>
          </a:p>
          <a:p>
            <a:pPr marL="171450" indent="-171450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GB" dirty="0">
                <a:latin typeface="Arial"/>
                <a:cs typeface="Arial"/>
              </a:rPr>
              <a:t>Improving communication and coordination: Sharing information across different units facilitate quality improvement</a:t>
            </a:r>
            <a:endParaRPr lang="en-US" dirty="0">
              <a:latin typeface="Arial"/>
              <a:cs typeface="Arial"/>
            </a:endParaRPr>
          </a:p>
          <a:p>
            <a:pPr marL="171450" indent="-171450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GB" dirty="0">
                <a:latin typeface="Arial"/>
                <a:cs typeface="Arial"/>
              </a:rPr>
              <a:t>Leadership quality: Commitment on quality improvement from the leaders will entice providers to take quality improvement as part and parcel of their work</a:t>
            </a:r>
          </a:p>
          <a:p>
            <a:pPr marL="171450" indent="-171450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endParaRPr lang="en-GB" dirty="0">
              <a:latin typeface="Arial" panose="020B0604020202020204" pitchFamily="34" charset="0"/>
              <a:cs typeface="Arial"/>
            </a:endParaRPr>
          </a:p>
          <a:p>
            <a:endParaRPr lang="en-US" altLang="en-US" dirty="0">
              <a:latin typeface="Arial" panose="020B0604020202020204" pitchFamily="34" charset="0"/>
              <a:cs typeface="Arial"/>
            </a:endParaRPr>
          </a:p>
        </p:txBody>
      </p:sp>
      <p:sp>
        <p:nvSpPr>
          <p:cNvPr id="16388" name="Slide Number Placeholder 3">
            <a:extLst>
              <a:ext uri="{FF2B5EF4-FFF2-40B4-BE49-F238E27FC236}">
                <a16:creationId xmlns:a16="http://schemas.microsoft.com/office/drawing/2014/main" id="{6826C515-EB37-4FA3-BCFA-3829429A880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C0E33875-E50B-41B1-8125-E66EEF990529}" type="slidenum">
              <a:rPr lang="en-US" altLang="en-US" smtClean="0"/>
              <a:pPr>
                <a:spcBef>
                  <a:spcPct val="0"/>
                </a:spcBef>
              </a:pPr>
              <a:t>14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Image Placeholder 1">
            <a:extLst>
              <a:ext uri="{FF2B5EF4-FFF2-40B4-BE49-F238E27FC236}">
                <a16:creationId xmlns:a16="http://schemas.microsoft.com/office/drawing/2014/main" id="{8ADE8C2F-2B5F-450B-BEC4-23E1ECCDB22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7" name="Notes Placeholder 2">
            <a:extLst>
              <a:ext uri="{FF2B5EF4-FFF2-40B4-BE49-F238E27FC236}">
                <a16:creationId xmlns:a16="http://schemas.microsoft.com/office/drawing/2014/main" id="{35B58E6F-0B1C-4E8F-8B82-669BFD89C1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6148" name="Slide Number Placeholder 3">
            <a:extLst>
              <a:ext uri="{FF2B5EF4-FFF2-40B4-BE49-F238E27FC236}">
                <a16:creationId xmlns:a16="http://schemas.microsoft.com/office/drawing/2014/main" id="{4C18BCE7-FB0C-469F-8798-0E3D67C99BF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D2894E85-394F-4BC9-A500-2117409B57F0}" type="slidenum">
              <a:rPr lang="en-US" altLang="en-US" smtClean="0"/>
              <a:pPr>
                <a:spcBef>
                  <a:spcPct val="0"/>
                </a:spcBef>
              </a:pPr>
              <a:t>15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Slide Image Placeholder 1">
            <a:extLst>
              <a:ext uri="{FF2B5EF4-FFF2-40B4-BE49-F238E27FC236}">
                <a16:creationId xmlns:a16="http://schemas.microsoft.com/office/drawing/2014/main" id="{11A538AA-57BE-4A13-A4C0-D2513F516A4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3" name="Notes Placeholder 2">
            <a:extLst>
              <a:ext uri="{FF2B5EF4-FFF2-40B4-BE49-F238E27FC236}">
                <a16:creationId xmlns:a16="http://schemas.microsoft.com/office/drawing/2014/main" id="{7069B317-2A8F-4128-AA81-544257E649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20484" name="Slide Number Placeholder 3">
            <a:extLst>
              <a:ext uri="{FF2B5EF4-FFF2-40B4-BE49-F238E27FC236}">
                <a16:creationId xmlns:a16="http://schemas.microsoft.com/office/drawing/2014/main" id="{4683441E-BB42-4A91-8773-C767BE75522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56C149D9-B7A7-4383-B6E6-C3863CFAA184}" type="slidenum">
              <a:rPr lang="en-US" altLang="en-US" smtClean="0"/>
              <a:pPr>
                <a:spcBef>
                  <a:spcPct val="0"/>
                </a:spcBef>
              </a:pPr>
              <a:t>16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Slide Image Placeholder 1">
            <a:extLst>
              <a:ext uri="{FF2B5EF4-FFF2-40B4-BE49-F238E27FC236}">
                <a16:creationId xmlns:a16="http://schemas.microsoft.com/office/drawing/2014/main" id="{284C79B5-3DDE-4B0E-9BBD-AE634648657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5" name="Notes Placeholder 2">
            <a:extLst>
              <a:ext uri="{FF2B5EF4-FFF2-40B4-BE49-F238E27FC236}">
                <a16:creationId xmlns:a16="http://schemas.microsoft.com/office/drawing/2014/main" id="{DA76083D-0C57-4694-96ED-603019179E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28676" name="Slide Number Placeholder 3">
            <a:extLst>
              <a:ext uri="{FF2B5EF4-FFF2-40B4-BE49-F238E27FC236}">
                <a16:creationId xmlns:a16="http://schemas.microsoft.com/office/drawing/2014/main" id="{4D6C5EAB-0188-440E-858E-D7264A4D18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C87D4051-C19A-4781-B5D4-46A8DE66A6ED}" type="slidenum">
              <a:rPr lang="en-US" altLang="en-US" smtClean="0"/>
              <a:pPr>
                <a:spcBef>
                  <a:spcPct val="0"/>
                </a:spcBef>
              </a:pPr>
              <a:t>18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Image Placeholder 1">
            <a:extLst>
              <a:ext uri="{FF2B5EF4-FFF2-40B4-BE49-F238E27FC236}">
                <a16:creationId xmlns:a16="http://schemas.microsoft.com/office/drawing/2014/main" id="{8ADE8C2F-2B5F-450B-BEC4-23E1ECCDB22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7" name="Notes Placeholder 2">
            <a:extLst>
              <a:ext uri="{FF2B5EF4-FFF2-40B4-BE49-F238E27FC236}">
                <a16:creationId xmlns:a16="http://schemas.microsoft.com/office/drawing/2014/main" id="{35B58E6F-0B1C-4E8F-8B82-669BFD89C1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6148" name="Slide Number Placeholder 3">
            <a:extLst>
              <a:ext uri="{FF2B5EF4-FFF2-40B4-BE49-F238E27FC236}">
                <a16:creationId xmlns:a16="http://schemas.microsoft.com/office/drawing/2014/main" id="{4C18BCE7-FB0C-469F-8798-0E3D67C99BF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D2894E85-394F-4BC9-A500-2117409B57F0}" type="slidenum">
              <a:rPr lang="en-US" altLang="en-US" smtClean="0"/>
              <a:pPr>
                <a:spcBef>
                  <a:spcPct val="0"/>
                </a:spcBef>
              </a:pPr>
              <a:t>22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863398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603B3E87-F159-404E-B258-CCBE185722C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0CD1287C-F088-4965-BF0C-43601BCE61A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F57314EC-1B46-4E6A-A7AF-FD42D2A4E64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07D82D4-0A66-45B1-9B71-AED80E6759C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490616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6EB15337-6033-490C-BADA-C15FC651A4D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375E93C2-5B81-49F2-8193-9544CF4A5B0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72AB1E90-75A0-41E6-9BB7-85923572E56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00FB8BF-DE7E-4DAE-80DA-5B38BC4D45F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235330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033C2354-9E3E-4523-AFFE-722F11DD1FB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F5189AC0-EC55-4113-A2DC-B5EF314A278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1A3E276C-6ED0-4315-9DC6-3B09BC488B3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D313920-7C06-4B26-8345-AF26BAE88C9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191338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C1D42A8F-0197-400F-94EA-FFA8D044958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CEE18622-2E8D-4E4F-A28B-37DC06F757A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1BCB7AD0-E23A-4A0E-9289-3C9EA3CC6B3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FC0C488-4192-4575-9943-E3931E0BB90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1645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9A97ED63-219F-4B39-8B47-911A0FB8F0D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14A43FAD-A4F8-4569-9469-9E6E93B19D3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D508F069-22DD-4AC5-A462-3E3E6F7C0D9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729A4FA-C9B5-4D2C-BE48-CFFA9E4084D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999343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248BE91-630D-4C64-A3F9-1D181D447E3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B64BC0E-B03A-4E92-B06C-E74FF1FE574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F71C975-F256-4690-964D-08237E0BE42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404855A-7A5B-49E1-88E9-2A514738BB6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066009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59DD1691-6796-4F4D-95E4-C0767CF3FD5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5AF1E040-EAED-403A-8804-AEC314F4A20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44393B4C-AC72-479E-961D-DB5463EE5B4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A434543-A5BA-4CBC-B149-2566BB5A079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015034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D9EFA7A7-C635-4E19-A228-8850DE5D7E1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DB703755-123C-4694-B5E2-BAED002B39C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84BF7C1A-214C-4699-87B5-CE1004C182F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654C880-68F0-4084-9807-575F04B9457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185164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7F08277E-5AD2-4B35-A07C-7B12989B643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5BD4CCFF-E76C-48F5-8069-07E028D1DD4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DB9F6981-7C72-4BB1-A745-664C8AD60D6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93A2252-6BF5-42F2-8267-9A8D0EAEBB0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266130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18981DB-912E-4B7B-ADB2-0BAFDC5F26D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218905B-97CF-4F0C-9C0A-317D301CCFC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858FEAC-8D4E-496D-B17A-615BB2D3F99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B727E35-CEC5-401B-98E3-486AA07B44A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078473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A41D494-5A78-4A22-87ED-0F8E8770B0F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470CA0F-77C5-46FE-A440-CA68FFD7A6B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33A3E43-E33B-4216-95CB-AFFF7D8BEBD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D6C7118-7591-4978-B73B-D716FDDA376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610889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66702A74-943F-49DD-801A-AE17AC3C056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C669775D-163F-4708-B3D5-3378EEC67AF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BADDE928-6771-4B2F-B307-7B2E5144C2FF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04A7E17A-6693-4D58-8616-D3D4FFD3DC3B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68C8FA8A-D5C4-45D8-8FAC-9FBE4837FC7B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/>
            </a:lvl1pPr>
          </a:lstStyle>
          <a:p>
            <a:pPr>
              <a:defRPr/>
            </a:pPr>
            <a:fld id="{4CFCD782-1AEB-4BC7-A572-CE732795B51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2.jpe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jpeg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so.ch/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efqm.org/" TargetMode="External"/><Relationship Id="rId4" Type="http://schemas.openxmlformats.org/officeDocument/2006/relationships/hyperlink" Target="http://www.nist.gov/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sv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3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:a16="http://schemas.microsoft.com/office/drawing/2014/main" id="{3FA16239-4EC6-4FEB-AEE0-5399A9161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2BE4B43C-E9B9-48A5-95C0-41EA1E9C4A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47255" y="-59376"/>
            <a:ext cx="9386886" cy="6923798"/>
            <a:chOff x="-329674" y="-51881"/>
            <a:chExt cx="12515851" cy="6923798"/>
          </a:xfrm>
        </p:grpSpPr>
        <p:sp>
          <p:nvSpPr>
            <p:cNvPr id="76" name="Freeform 5">
              <a:extLst>
                <a:ext uri="{FF2B5EF4-FFF2-40B4-BE49-F238E27FC236}">
                  <a16:creationId xmlns:a16="http://schemas.microsoft.com/office/drawing/2014/main" id="{74647552-E486-4A45-A328-46689ABD28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NL"/>
            </a:p>
          </p:txBody>
        </p:sp>
        <p:sp>
          <p:nvSpPr>
            <p:cNvPr id="77" name="Freeform 6">
              <a:extLst>
                <a:ext uri="{FF2B5EF4-FFF2-40B4-BE49-F238E27FC236}">
                  <a16:creationId xmlns:a16="http://schemas.microsoft.com/office/drawing/2014/main" id="{49C4D0F7-FB9C-4341-9B3F-AF4194DCF8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NL"/>
            </a:p>
          </p:txBody>
        </p:sp>
        <p:sp>
          <p:nvSpPr>
            <p:cNvPr id="78" name="Freeform 7">
              <a:extLst>
                <a:ext uri="{FF2B5EF4-FFF2-40B4-BE49-F238E27FC236}">
                  <a16:creationId xmlns:a16="http://schemas.microsoft.com/office/drawing/2014/main" id="{35856CA2-89DB-45ED-9BAB-A74BF3684B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NL"/>
            </a:p>
          </p:txBody>
        </p:sp>
        <p:sp>
          <p:nvSpPr>
            <p:cNvPr id="79" name="Freeform 8">
              <a:extLst>
                <a:ext uri="{FF2B5EF4-FFF2-40B4-BE49-F238E27FC236}">
                  <a16:creationId xmlns:a16="http://schemas.microsoft.com/office/drawing/2014/main" id="{BC28E980-AD8A-409F-B68A-EA8024CAF4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NL"/>
            </a:p>
          </p:txBody>
        </p:sp>
        <p:sp>
          <p:nvSpPr>
            <p:cNvPr id="80" name="Freeform 9">
              <a:extLst>
                <a:ext uri="{FF2B5EF4-FFF2-40B4-BE49-F238E27FC236}">
                  <a16:creationId xmlns:a16="http://schemas.microsoft.com/office/drawing/2014/main" id="{A4A0B206-8937-487B-B814-6038EA7B66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NL"/>
            </a:p>
          </p:txBody>
        </p:sp>
        <p:sp>
          <p:nvSpPr>
            <p:cNvPr id="81" name="Freeform 10">
              <a:extLst>
                <a:ext uri="{FF2B5EF4-FFF2-40B4-BE49-F238E27FC236}">
                  <a16:creationId xmlns:a16="http://schemas.microsoft.com/office/drawing/2014/main" id="{80F02C1F-CA60-4731-BD94-1DBD210701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NL"/>
            </a:p>
          </p:txBody>
        </p:sp>
        <p:sp>
          <p:nvSpPr>
            <p:cNvPr id="82" name="Freeform 11">
              <a:extLst>
                <a:ext uri="{FF2B5EF4-FFF2-40B4-BE49-F238E27FC236}">
                  <a16:creationId xmlns:a16="http://schemas.microsoft.com/office/drawing/2014/main" id="{B46B647C-DB48-4E86-8BAD-FC9373AAD8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NL"/>
            </a:p>
          </p:txBody>
        </p:sp>
        <p:sp>
          <p:nvSpPr>
            <p:cNvPr id="83" name="Freeform 12">
              <a:extLst>
                <a:ext uri="{FF2B5EF4-FFF2-40B4-BE49-F238E27FC236}">
                  <a16:creationId xmlns:a16="http://schemas.microsoft.com/office/drawing/2014/main" id="{1E89C26B-6CB2-42D8-8BB3-3E26FED300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NL"/>
            </a:p>
          </p:txBody>
        </p:sp>
        <p:sp>
          <p:nvSpPr>
            <p:cNvPr id="84" name="Freeform 13">
              <a:extLst>
                <a:ext uri="{FF2B5EF4-FFF2-40B4-BE49-F238E27FC236}">
                  <a16:creationId xmlns:a16="http://schemas.microsoft.com/office/drawing/2014/main" id="{160F0CF2-8023-4534-ADC9-A59BEE3FC4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NL"/>
            </a:p>
          </p:txBody>
        </p:sp>
        <p:sp>
          <p:nvSpPr>
            <p:cNvPr id="85" name="Freeform 14">
              <a:extLst>
                <a:ext uri="{FF2B5EF4-FFF2-40B4-BE49-F238E27FC236}">
                  <a16:creationId xmlns:a16="http://schemas.microsoft.com/office/drawing/2014/main" id="{49150B67-0A82-4B3E-822F-074379AA4F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NL"/>
            </a:p>
          </p:txBody>
        </p:sp>
        <p:sp>
          <p:nvSpPr>
            <p:cNvPr id="86" name="Freeform 15">
              <a:extLst>
                <a:ext uri="{FF2B5EF4-FFF2-40B4-BE49-F238E27FC236}">
                  <a16:creationId xmlns:a16="http://schemas.microsoft.com/office/drawing/2014/main" id="{525671B3-0E8E-4D8A-B0D1-BD3784E8E0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NL"/>
            </a:p>
          </p:txBody>
        </p:sp>
        <p:sp>
          <p:nvSpPr>
            <p:cNvPr id="87" name="Freeform 16">
              <a:extLst>
                <a:ext uri="{FF2B5EF4-FFF2-40B4-BE49-F238E27FC236}">
                  <a16:creationId xmlns:a16="http://schemas.microsoft.com/office/drawing/2014/main" id="{5CCDCC7C-C689-4233-A61E-9004CD6909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NL"/>
            </a:p>
          </p:txBody>
        </p:sp>
        <p:sp>
          <p:nvSpPr>
            <p:cNvPr id="88" name="Freeform 17">
              <a:extLst>
                <a:ext uri="{FF2B5EF4-FFF2-40B4-BE49-F238E27FC236}">
                  <a16:creationId xmlns:a16="http://schemas.microsoft.com/office/drawing/2014/main" id="{C538E84F-390F-4BB2-A10A-926A6C365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NL"/>
            </a:p>
          </p:txBody>
        </p:sp>
        <p:sp>
          <p:nvSpPr>
            <p:cNvPr id="89" name="Freeform 18">
              <a:extLst>
                <a:ext uri="{FF2B5EF4-FFF2-40B4-BE49-F238E27FC236}">
                  <a16:creationId xmlns:a16="http://schemas.microsoft.com/office/drawing/2014/main" id="{228E4807-1196-4E27-9169-ABC2C822EE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NL"/>
            </a:p>
          </p:txBody>
        </p:sp>
        <p:sp>
          <p:nvSpPr>
            <p:cNvPr id="90" name="Freeform 19">
              <a:extLst>
                <a:ext uri="{FF2B5EF4-FFF2-40B4-BE49-F238E27FC236}">
                  <a16:creationId xmlns:a16="http://schemas.microsoft.com/office/drawing/2014/main" id="{E54BEE83-39BF-44E5-85A6-D4CD4E42DF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NL"/>
            </a:p>
          </p:txBody>
        </p:sp>
        <p:sp>
          <p:nvSpPr>
            <p:cNvPr id="91" name="Freeform 20">
              <a:extLst>
                <a:ext uri="{FF2B5EF4-FFF2-40B4-BE49-F238E27FC236}">
                  <a16:creationId xmlns:a16="http://schemas.microsoft.com/office/drawing/2014/main" id="{C47F9A38-DBF0-4CDB-BF1E-B6513FCA59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NL"/>
            </a:p>
          </p:txBody>
        </p:sp>
        <p:sp>
          <p:nvSpPr>
            <p:cNvPr id="92" name="Freeform 21">
              <a:extLst>
                <a:ext uri="{FF2B5EF4-FFF2-40B4-BE49-F238E27FC236}">
                  <a16:creationId xmlns:a16="http://schemas.microsoft.com/office/drawing/2014/main" id="{BBC95025-5AF8-4EE5-BF4C-ED4C3B8563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NL"/>
            </a:p>
          </p:txBody>
        </p:sp>
        <p:sp>
          <p:nvSpPr>
            <p:cNvPr id="93" name="Freeform 22">
              <a:extLst>
                <a:ext uri="{FF2B5EF4-FFF2-40B4-BE49-F238E27FC236}">
                  <a16:creationId xmlns:a16="http://schemas.microsoft.com/office/drawing/2014/main" id="{A9F174C7-84C3-4723-A1AE-C812524B5F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NL"/>
            </a:p>
          </p:txBody>
        </p:sp>
        <p:sp>
          <p:nvSpPr>
            <p:cNvPr id="94" name="Freeform 23">
              <a:extLst>
                <a:ext uri="{FF2B5EF4-FFF2-40B4-BE49-F238E27FC236}">
                  <a16:creationId xmlns:a16="http://schemas.microsoft.com/office/drawing/2014/main" id="{6996D3DB-ACC4-449B-9388-C1A6791FF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NL"/>
            </a:p>
          </p:txBody>
        </p:sp>
      </p:grpSp>
      <p:sp>
        <p:nvSpPr>
          <p:cNvPr id="96" name="Freeform: Shape 95">
            <a:extLst>
              <a:ext uri="{FF2B5EF4-FFF2-40B4-BE49-F238E27FC236}">
                <a16:creationId xmlns:a16="http://schemas.microsoft.com/office/drawing/2014/main" id="{30AD7924-1265-4ADB-A88C-804B0BD8E2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058957"/>
          </a:xfrm>
          <a:custGeom>
            <a:avLst/>
            <a:gdLst>
              <a:gd name="connsiteX0" fmla="*/ 0 w 12192000"/>
              <a:gd name="connsiteY0" fmla="*/ 0 h 5058957"/>
              <a:gd name="connsiteX1" fmla="*/ 12192000 w 12192000"/>
              <a:gd name="connsiteY1" fmla="*/ 0 h 5058957"/>
              <a:gd name="connsiteX2" fmla="*/ 12192000 w 12192000"/>
              <a:gd name="connsiteY2" fmla="*/ 259692 h 5058957"/>
              <a:gd name="connsiteX3" fmla="*/ 12192000 w 12192000"/>
              <a:gd name="connsiteY3" fmla="*/ 3542069 h 5058957"/>
              <a:gd name="connsiteX4" fmla="*/ 12192000 w 12192000"/>
              <a:gd name="connsiteY4" fmla="*/ 3734194 h 5058957"/>
              <a:gd name="connsiteX5" fmla="*/ 12192000 w 12192000"/>
              <a:gd name="connsiteY5" fmla="*/ 4710012 h 5058957"/>
              <a:gd name="connsiteX6" fmla="*/ 12113803 w 12192000"/>
              <a:gd name="connsiteY6" fmla="*/ 4718295 h 5058957"/>
              <a:gd name="connsiteX7" fmla="*/ 6753597 w 12192000"/>
              <a:gd name="connsiteY7" fmla="*/ 5041852 h 5058957"/>
              <a:gd name="connsiteX8" fmla="*/ 400746 w 12192000"/>
              <a:gd name="connsiteY8" fmla="*/ 4870509 h 5058957"/>
              <a:gd name="connsiteX9" fmla="*/ 0 w 12192000"/>
              <a:gd name="connsiteY9" fmla="*/ 4833533 h 5058957"/>
              <a:gd name="connsiteX10" fmla="*/ 0 w 12192000"/>
              <a:gd name="connsiteY10" fmla="*/ 3734194 h 5058957"/>
              <a:gd name="connsiteX11" fmla="*/ 0 w 12192000"/>
              <a:gd name="connsiteY11" fmla="*/ 3542069 h 5058957"/>
              <a:gd name="connsiteX12" fmla="*/ 0 w 12192000"/>
              <a:gd name="connsiteY12" fmla="*/ 259692 h 5058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192000" h="5058957">
                <a:moveTo>
                  <a:pt x="0" y="0"/>
                </a:moveTo>
                <a:lnTo>
                  <a:pt x="12192000" y="0"/>
                </a:lnTo>
                <a:lnTo>
                  <a:pt x="12192000" y="259692"/>
                </a:lnTo>
                <a:lnTo>
                  <a:pt x="12192000" y="3542069"/>
                </a:lnTo>
                <a:lnTo>
                  <a:pt x="12192000" y="3734194"/>
                </a:lnTo>
                <a:lnTo>
                  <a:pt x="12192000" y="4710012"/>
                </a:lnTo>
                <a:lnTo>
                  <a:pt x="12113803" y="4718295"/>
                </a:lnTo>
                <a:cubicBezTo>
                  <a:pt x="10139508" y="4916244"/>
                  <a:pt x="8237152" y="5009247"/>
                  <a:pt x="6753597" y="5041852"/>
                </a:cubicBezTo>
                <a:cubicBezTo>
                  <a:pt x="4940362" y="5081701"/>
                  <a:pt x="2657278" y="5062371"/>
                  <a:pt x="400746" y="4870509"/>
                </a:cubicBezTo>
                <a:lnTo>
                  <a:pt x="0" y="4833533"/>
                </a:lnTo>
                <a:lnTo>
                  <a:pt x="0" y="3734194"/>
                </a:lnTo>
                <a:lnTo>
                  <a:pt x="0" y="3542069"/>
                </a:lnTo>
                <a:lnTo>
                  <a:pt x="0" y="259692"/>
                </a:lnTo>
                <a:close/>
              </a:path>
            </a:pathLst>
          </a:custGeom>
          <a:solidFill>
            <a:schemeClr val="bg1"/>
          </a:solidFill>
          <a:ln w="444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098" name="Title 1">
            <a:extLst>
              <a:ext uri="{FF2B5EF4-FFF2-40B4-BE49-F238E27FC236}">
                <a16:creationId xmlns:a16="http://schemas.microsoft.com/office/drawing/2014/main" id="{F53BB51D-059D-4F66-9CE2-89EAD9014BED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1316736" y="1289304"/>
            <a:ext cx="6508242" cy="3172968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en-US" b="1"/>
              <a:t>Principles and Practices of quality management /improvement: tools, techniques and models</a:t>
            </a:r>
          </a:p>
        </p:txBody>
      </p:sp>
      <p:sp>
        <p:nvSpPr>
          <p:cNvPr id="4100" name="Slide Number Placeholder 3">
            <a:extLst>
              <a:ext uri="{FF2B5EF4-FFF2-40B4-BE49-F238E27FC236}">
                <a16:creationId xmlns:a16="http://schemas.microsoft.com/office/drawing/2014/main" id="{5E996944-9310-4D56-96AA-A70099F86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52410" y="320040"/>
            <a:ext cx="685800" cy="320040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Tx/>
              <a:buNone/>
            </a:pPr>
            <a:fld id="{F4909FBF-85DF-461A-91BB-E4563A0C7D04}" type="slidenum">
              <a:rPr lang="en-US" altLang="en-US" sz="1500" smtClean="0"/>
              <a:pPr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FontTx/>
                <a:buNone/>
              </a:pPr>
              <a:t>1</a:t>
            </a:fld>
            <a:endParaRPr lang="en-US" altLang="en-US" sz="15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0792D4F-247E-46FE-85FC-881DEFA41D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4D0176-3702-48F8-A4CF-5BB141BCF4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653" y="166893"/>
            <a:ext cx="5665081" cy="142790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defRPr/>
            </a:pPr>
            <a:r>
              <a:rPr lang="en-US" sz="3200" b="1" dirty="0"/>
              <a:t>Principles of quality management;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E272F12-AF86-441A-BC1B-C014BBBF85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356616" y="822960"/>
            <a:ext cx="0" cy="914400"/>
          </a:xfrm>
          <a:prstGeom prst="line">
            <a:avLst/>
          </a:prstGeom>
          <a:ln w="19050">
            <a:solidFill>
              <a:schemeClr val="tx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3A55F3-4F84-4AC5-AE11-42FC7EEFF5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5238" y="1832596"/>
            <a:ext cx="4974968" cy="4943452"/>
          </a:xfr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457200" lvl="1" indent="0">
              <a:buNone/>
              <a:defRPr/>
            </a:pPr>
            <a:r>
              <a:rPr lang="en-GB" sz="2400" u="sng" dirty="0"/>
              <a:t>Strengthen systems and processes</a:t>
            </a:r>
            <a:endParaRPr lang="en-GB" sz="2400" dirty="0">
              <a:cs typeface="Arial"/>
            </a:endParaRPr>
          </a:p>
          <a:p>
            <a:pPr lvl="1">
              <a:defRPr/>
            </a:pPr>
            <a:endParaRPr lang="en-GB" sz="2400" dirty="0">
              <a:cs typeface="Arial"/>
            </a:endParaRPr>
          </a:p>
          <a:p>
            <a:pPr lvl="1">
              <a:buFont typeface="Wingdings"/>
              <a:buChar char="v"/>
              <a:defRPr/>
            </a:pPr>
            <a:r>
              <a:rPr lang="en-GB" sz="2400" dirty="0"/>
              <a:t> Organisation = collection of systems and processes that depend on each other.</a:t>
            </a:r>
            <a:endParaRPr lang="en-GB" sz="2400" dirty="0">
              <a:cs typeface="Arial"/>
            </a:endParaRPr>
          </a:p>
          <a:p>
            <a:pPr lvl="1">
              <a:buFont typeface="Wingdings"/>
              <a:buChar char="v"/>
              <a:defRPr/>
            </a:pPr>
            <a:endParaRPr lang="en-GB" sz="2400" dirty="0">
              <a:cs typeface="Arial"/>
            </a:endParaRPr>
          </a:p>
          <a:p>
            <a:pPr lvl="1">
              <a:buFont typeface="Wingdings"/>
              <a:buChar char="v"/>
              <a:defRPr/>
            </a:pPr>
            <a:r>
              <a:rPr lang="en-GB" sz="2400" dirty="0"/>
              <a:t> Know how problems can occur in each situation to strengthen the organisation  </a:t>
            </a:r>
            <a:endParaRPr lang="en-GB" sz="2400" dirty="0">
              <a:cs typeface="Arial"/>
            </a:endParaRPr>
          </a:p>
          <a:p>
            <a:pPr lvl="1">
              <a:defRPr/>
            </a:pPr>
            <a:endParaRPr lang="en-US" sz="2400" dirty="0">
              <a:cs typeface="Arial"/>
            </a:endParaRPr>
          </a:p>
          <a:p>
            <a:pPr lvl="1">
              <a:defRPr/>
            </a:pPr>
            <a:endParaRPr lang="en-GB" sz="2400" dirty="0">
              <a:cs typeface="Arial"/>
            </a:endParaRPr>
          </a:p>
          <a:p>
            <a:pPr marL="457200" lvl="1" indent="0">
              <a:buFontTx/>
              <a:buNone/>
              <a:defRPr/>
            </a:pPr>
            <a:endParaRPr lang="en-US" sz="2400" dirty="0">
              <a:cs typeface="Arial"/>
            </a:endParaRPr>
          </a:p>
          <a:p>
            <a:pPr>
              <a:defRPr/>
            </a:pPr>
            <a:endParaRPr lang="en-US" sz="2400" dirty="0">
              <a:cs typeface="Arial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54F949B9-A731-47E4-AA4C-BEE8D554CD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0056" y="1587979"/>
            <a:ext cx="4025774" cy="4025774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0792D4F-247E-46FE-85FC-881DEFA41D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54A2DD-EC0F-4609-AC9E-6DF48DEC5C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257" y="-145614"/>
            <a:ext cx="4560424" cy="1644541"/>
          </a:xfrm>
        </p:spPr>
        <p:txBody>
          <a:bodyPr anchor="b">
            <a:normAutofit/>
          </a:bodyPr>
          <a:lstStyle/>
          <a:p>
            <a:r>
              <a:rPr lang="en-US" sz="3500" b="1" dirty="0">
                <a:ea typeface="+mj-lt"/>
                <a:cs typeface="+mj-lt"/>
              </a:rPr>
              <a:t>Principles of quality management;cont...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94C5CE-CB52-42DB-8365-29B782ED13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0258" y="1719705"/>
            <a:ext cx="4560424" cy="4733543"/>
          </a:xfr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indent="0">
              <a:buNone/>
            </a:pPr>
            <a:r>
              <a:rPr lang="en-GB" sz="2800" u="sng" dirty="0">
                <a:ea typeface="+mn-lt"/>
                <a:cs typeface="+mn-lt"/>
              </a:rPr>
              <a:t>Encourage self-participation and teamwork </a:t>
            </a:r>
            <a:endParaRPr lang="en-GB" sz="2800">
              <a:cs typeface="Arial"/>
            </a:endParaRPr>
          </a:p>
          <a:p>
            <a:endParaRPr lang="en-GB" sz="2800" dirty="0">
              <a:ea typeface="+mn-lt"/>
              <a:cs typeface="+mn-lt"/>
            </a:endParaRPr>
          </a:p>
          <a:p>
            <a:r>
              <a:rPr lang="en-GB" sz="2800" dirty="0">
                <a:ea typeface="+mn-lt"/>
                <a:cs typeface="+mn-lt"/>
              </a:rPr>
              <a:t>through empowerment every individual member of the team can participate in assuring good quality</a:t>
            </a:r>
            <a:endParaRPr lang="en-GB" sz="2800">
              <a:cs typeface="Arial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49A7284-D010-4ACB-A08A-FC3C3689B5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78947" y="1417320"/>
            <a:ext cx="0" cy="402336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statue of a person in a park&#10;&#10;Description generated with very high confidence">
            <a:extLst>
              <a:ext uri="{FF2B5EF4-FFF2-40B4-BE49-F238E27FC236}">
                <a16:creationId xmlns:a16="http://schemas.microsoft.com/office/drawing/2014/main" id="{B945ACA7-543C-4A7D-B2F6-4B228B076A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3994" b="3"/>
          <a:stretch/>
        </p:blipFill>
        <p:spPr>
          <a:xfrm>
            <a:off x="5167927" y="101620"/>
            <a:ext cx="3670716" cy="663515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0AD16C-17F7-4B77-B80D-0BECBC15B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00987" y="6355080"/>
            <a:ext cx="614363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defRPr/>
            </a:pPr>
            <a:fld id="{8FC0C488-4192-4575-9943-E3931E0BB907}" type="slidenum">
              <a:rPr lang="en-US" altLang="en-US" sz="100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  <a:defRPr/>
              </a:pPr>
              <a:t>11</a:t>
            </a:fld>
            <a:endParaRPr lang="en-US" altLang="en-US" sz="1000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07942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D9EE0-9D5A-95DA-4B86-60AA1F0108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314" y="1005297"/>
            <a:ext cx="8489373" cy="644253"/>
          </a:xfrm>
        </p:spPr>
        <p:txBody>
          <a:bodyPr/>
          <a:lstStyle/>
          <a:p>
            <a:pPr algn="l"/>
            <a:r>
              <a:rPr lang="en-GB" sz="2400" b="1" dirty="0"/>
              <a:t>Example overlap of different domains of delivery science</a:t>
            </a:r>
            <a:endParaRPr lang="en-NL" sz="24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DD8A97-19CE-F3E7-EAFE-30B9680E1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FC0C488-4192-4575-9943-E3931E0BB907}" type="slidenum">
              <a:rPr lang="en-US" altLang="en-US" smtClean="0"/>
              <a:pPr>
                <a:defRPr/>
              </a:pPr>
              <a:t>12</a:t>
            </a:fld>
            <a:endParaRPr lang="en-US" altLang="en-US"/>
          </a:p>
        </p:txBody>
      </p:sp>
      <p:pic>
        <p:nvPicPr>
          <p:cNvPr id="1026" name="Picture 2" descr="FIGURE 1">
            <a:extLst>
              <a:ext uri="{FF2B5EF4-FFF2-40B4-BE49-F238E27FC236}">
                <a16:creationId xmlns:a16="http://schemas.microsoft.com/office/drawing/2014/main" id="{3127C3E2-D6AD-AA27-D39E-EE0C9CE99A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329" y="1816895"/>
            <a:ext cx="5332686" cy="3257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4A7002C-3AAB-A00F-1391-79BEFB22DB6F}"/>
              </a:ext>
            </a:extLst>
          </p:cNvPr>
          <p:cNvSpPr/>
          <p:nvPr/>
        </p:nvSpPr>
        <p:spPr>
          <a:xfrm>
            <a:off x="1485901" y="5530576"/>
            <a:ext cx="5569169" cy="26128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NL" sz="1050" dirty="0">
                <a:solidFill>
                  <a:schemeClr val="tx1"/>
                </a:solidFill>
              </a:rPr>
              <a:t>Source: </a:t>
            </a:r>
            <a:r>
              <a:rPr lang="en-GB" sz="1050" dirty="0">
                <a:solidFill>
                  <a:schemeClr val="tx1"/>
                </a:solidFill>
              </a:rPr>
              <a:t>https://</a:t>
            </a:r>
            <a:r>
              <a:rPr lang="en-GB" sz="1050" dirty="0" err="1">
                <a:solidFill>
                  <a:schemeClr val="tx1"/>
                </a:solidFill>
              </a:rPr>
              <a:t>pmc.ncbi.nlm.nih.gov</a:t>
            </a:r>
            <a:r>
              <a:rPr lang="en-GB" sz="1050" dirty="0">
                <a:solidFill>
                  <a:schemeClr val="tx1"/>
                </a:solidFill>
              </a:rPr>
              <a:t>/articles/PMC8074111/</a:t>
            </a:r>
            <a:endParaRPr lang="en-NL" sz="105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38090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6854" y="920398"/>
            <a:ext cx="5002153" cy="486214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006745" y="5724093"/>
            <a:ext cx="5564331" cy="219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25" dirty="0"/>
              <a:t>https://asq.org/-/media/Images/Learn-About-Quality/QMS-principles.JPG?h=382&amp;w=393&amp;la=en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8F9A29E-2981-4C95-BA65-BDC825568E3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</a:blip>
          <a:srcRect l="19880" r="5120"/>
          <a:stretch/>
        </p:blipFill>
        <p:spPr>
          <a:xfrm>
            <a:off x="20" y="10"/>
            <a:ext cx="9143980" cy="6857990"/>
          </a:xfrm>
          <a:prstGeom prst="rect">
            <a:avLst/>
          </a:prstGeom>
        </p:spPr>
      </p:pic>
      <p:sp>
        <p:nvSpPr>
          <p:cNvPr id="13" name="Rectangle 13">
            <a:extLst>
              <a:ext uri="{FF2B5EF4-FFF2-40B4-BE49-F238E27FC236}">
                <a16:creationId xmlns:a16="http://schemas.microsoft.com/office/drawing/2014/main" id="{B4147794-66B7-4CDE-BC75-BBDC48B2F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69610" y="0"/>
            <a:ext cx="5788590" cy="6858000"/>
          </a:xfrm>
          <a:prstGeom prst="rect">
            <a:avLst/>
          </a:prstGeom>
          <a:solidFill>
            <a:schemeClr val="bg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Schoolbook" panose="020406040505050203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D8A388-36F2-4E5D-B4B2-A49659F48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9411" y="6324"/>
            <a:ext cx="5088195" cy="18288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4200">
                <a:solidFill>
                  <a:schemeClr val="tx1">
                    <a:lumMod val="85000"/>
                    <a:lumOff val="15000"/>
                  </a:schemeClr>
                </a:solidFill>
              </a:rPr>
              <a:t>Principles of quality management; cont</a:t>
            </a:r>
          </a:p>
        </p:txBody>
      </p:sp>
      <p:sp>
        <p:nvSpPr>
          <p:cNvPr id="15" name="Rectangle 15">
            <a:extLst>
              <a:ext uri="{FF2B5EF4-FFF2-40B4-BE49-F238E27FC236}">
                <a16:creationId xmlns:a16="http://schemas.microsoft.com/office/drawing/2014/main" id="{41202E79-1236-4DF8-9921-F47A0B079C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58200" y="0"/>
            <a:ext cx="6858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NL"/>
          </a:p>
        </p:txBody>
      </p:sp>
      <p:graphicFrame>
        <p:nvGraphicFramePr>
          <p:cNvPr id="17" name="Content Placeholder 2">
            <a:extLst>
              <a:ext uri="{FF2B5EF4-FFF2-40B4-BE49-F238E27FC236}">
                <a16:creationId xmlns:a16="http://schemas.microsoft.com/office/drawing/2014/main" id="{F3E4A537-0664-4DCB-9F8F-E31BDD63DB5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88383698"/>
              </p:ext>
            </p:extLst>
          </p:nvPr>
        </p:nvGraphicFramePr>
        <p:xfrm>
          <a:off x="162696" y="397535"/>
          <a:ext cx="8926947" cy="68655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6" name="Rectangle 72">
            <a:extLst>
              <a:ext uri="{FF2B5EF4-FFF2-40B4-BE49-F238E27FC236}">
                <a16:creationId xmlns:a16="http://schemas.microsoft.com/office/drawing/2014/main" id="{B4D3D850-2041-4B7C-AED9-54DA385B14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127" name="Group 74">
            <a:extLst>
              <a:ext uri="{FF2B5EF4-FFF2-40B4-BE49-F238E27FC236}">
                <a16:creationId xmlns:a16="http://schemas.microsoft.com/office/drawing/2014/main" id="{8F428E7C-CF72-4177-B907-662EDCB35B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2204554" y="2584246"/>
            <a:ext cx="6329167" cy="1910904"/>
            <a:chOff x="-2412483" y="5117355"/>
            <a:chExt cx="4342728" cy="1748210"/>
          </a:xfrm>
        </p:grpSpPr>
        <p:sp>
          <p:nvSpPr>
            <p:cNvPr id="76" name="Isosceles Triangle 75">
              <a:extLst>
                <a:ext uri="{FF2B5EF4-FFF2-40B4-BE49-F238E27FC236}">
                  <a16:creationId xmlns:a16="http://schemas.microsoft.com/office/drawing/2014/main" id="{E2C38613-1CC6-42DF-9D5B-1C3CFF915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566174" y="5117355"/>
              <a:ext cx="3496419" cy="1748210"/>
            </a:xfrm>
            <a:prstGeom prst="triangle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Isosceles Triangle 76">
              <a:extLst>
                <a:ext uri="{FF2B5EF4-FFF2-40B4-BE49-F238E27FC236}">
                  <a16:creationId xmlns:a16="http://schemas.microsoft.com/office/drawing/2014/main" id="{FA88567F-0B25-4895-A6DF-304638BE5B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412483" y="6202815"/>
              <a:ext cx="1325500" cy="662750"/>
            </a:xfrm>
            <a:prstGeom prst="triangle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4B7A2B20-C280-41CF-965D-FA68DA2BD6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5304220" y="-618251"/>
            <a:ext cx="4864676" cy="2855500"/>
          </a:xfrm>
          <a:custGeom>
            <a:avLst/>
            <a:gdLst>
              <a:gd name="connsiteX0" fmla="*/ 0 w 4864676"/>
              <a:gd name="connsiteY0" fmla="*/ 3191201 h 3807333"/>
              <a:gd name="connsiteX1" fmla="*/ 3191202 w 4864676"/>
              <a:gd name="connsiteY1" fmla="*/ 0 h 3807333"/>
              <a:gd name="connsiteX2" fmla="*/ 4864676 w 4864676"/>
              <a:gd name="connsiteY2" fmla="*/ 1673474 h 3807333"/>
              <a:gd name="connsiteX3" fmla="*/ 4864676 w 4864676"/>
              <a:gd name="connsiteY3" fmla="*/ 3807333 h 3807333"/>
              <a:gd name="connsiteX4" fmla="*/ 0 w 4864676"/>
              <a:gd name="connsiteY4" fmla="*/ 3807333 h 3807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64676" h="3807333">
                <a:moveTo>
                  <a:pt x="0" y="3191201"/>
                </a:moveTo>
                <a:lnTo>
                  <a:pt x="3191202" y="0"/>
                </a:lnTo>
                <a:lnTo>
                  <a:pt x="4864676" y="1673474"/>
                </a:lnTo>
                <a:lnTo>
                  <a:pt x="4864676" y="3807333"/>
                </a:lnTo>
                <a:lnTo>
                  <a:pt x="0" y="3807333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5CF218E6-E246-4EBB-BA8D-DB65AB59A7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314439" y="3780850"/>
            <a:ext cx="1185708" cy="889281"/>
          </a:xfrm>
          <a:custGeom>
            <a:avLst/>
            <a:gdLst>
              <a:gd name="connsiteX0" fmla="*/ 0 w 1185708"/>
              <a:gd name="connsiteY0" fmla="*/ 0 h 1185708"/>
              <a:gd name="connsiteX1" fmla="*/ 454971 w 1185708"/>
              <a:gd name="connsiteY1" fmla="*/ 0 h 1185708"/>
              <a:gd name="connsiteX2" fmla="*/ 1185708 w 1185708"/>
              <a:gd name="connsiteY2" fmla="*/ 730737 h 1185708"/>
              <a:gd name="connsiteX3" fmla="*/ 1185708 w 1185708"/>
              <a:gd name="connsiteY3" fmla="*/ 1185708 h 1185708"/>
              <a:gd name="connsiteX4" fmla="*/ 0 w 1185708"/>
              <a:gd name="connsiteY4" fmla="*/ 1185708 h 1185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85708" h="1185708">
                <a:moveTo>
                  <a:pt x="0" y="0"/>
                </a:moveTo>
                <a:lnTo>
                  <a:pt x="454971" y="0"/>
                </a:lnTo>
                <a:lnTo>
                  <a:pt x="1185708" y="730737"/>
                </a:lnTo>
                <a:lnTo>
                  <a:pt x="1185708" y="1185708"/>
                </a:lnTo>
                <a:lnTo>
                  <a:pt x="0" y="1185708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13B9D26D-939B-4838-886B-07E227F3A3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604284" y="5748648"/>
            <a:ext cx="989294" cy="741971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5" name="Freeform: Shape 84">
            <a:extLst>
              <a:ext uri="{FF2B5EF4-FFF2-40B4-BE49-F238E27FC236}">
                <a16:creationId xmlns:a16="http://schemas.microsoft.com/office/drawing/2014/main" id="{60A80B01-7FDA-4264-BAC7-CA797D4964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877312" y="-50277"/>
            <a:ext cx="5389379" cy="4042034"/>
          </a:xfrm>
          <a:custGeom>
            <a:avLst/>
            <a:gdLst>
              <a:gd name="connsiteX0" fmla="*/ 0 w 5389379"/>
              <a:gd name="connsiteY0" fmla="*/ 2602331 h 5389379"/>
              <a:gd name="connsiteX1" fmla="*/ 2602331 w 5389379"/>
              <a:gd name="connsiteY1" fmla="*/ 0 h 5389379"/>
              <a:gd name="connsiteX2" fmla="*/ 5389379 w 5389379"/>
              <a:gd name="connsiteY2" fmla="*/ 0 h 5389379"/>
              <a:gd name="connsiteX3" fmla="*/ 5389379 w 5389379"/>
              <a:gd name="connsiteY3" fmla="*/ 5389379 h 5389379"/>
              <a:gd name="connsiteX4" fmla="*/ 0 w 5389379"/>
              <a:gd name="connsiteY4" fmla="*/ 5389379 h 538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89379" h="5389379">
                <a:moveTo>
                  <a:pt x="0" y="2602331"/>
                </a:moveTo>
                <a:lnTo>
                  <a:pt x="2602331" y="0"/>
                </a:lnTo>
                <a:lnTo>
                  <a:pt x="5389379" y="0"/>
                </a:lnTo>
                <a:lnTo>
                  <a:pt x="5389379" y="5389379"/>
                </a:lnTo>
                <a:lnTo>
                  <a:pt x="0" y="53893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122" name="Slide Number Placeholder 5">
            <a:extLst>
              <a:ext uri="{FF2B5EF4-FFF2-40B4-BE49-F238E27FC236}">
                <a16:creationId xmlns:a16="http://schemas.microsoft.com/office/drawing/2014/main" id="{86220D3C-C38F-470C-95EF-BEC787AA3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41299" y="6356350"/>
            <a:ext cx="1926608" cy="365125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Tx/>
              <a:buNone/>
            </a:pPr>
            <a:fld id="{8BD0EF7C-290B-45A1-8968-49199B1A3F8A}" type="slidenum">
              <a:rPr lang="en-US" altLang="en-US" sz="1800" smtClean="0"/>
              <a:pPr algn="l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FontTx/>
                <a:buNone/>
              </a:pPr>
              <a:t>15</a:t>
            </a:fld>
            <a:endParaRPr lang="en-US" altLang="en-US" sz="1800"/>
          </a:p>
        </p:txBody>
      </p:sp>
      <p:sp>
        <p:nvSpPr>
          <p:cNvPr id="87" name="Freeform: Shape 86">
            <a:extLst>
              <a:ext uri="{FF2B5EF4-FFF2-40B4-BE49-F238E27FC236}">
                <a16:creationId xmlns:a16="http://schemas.microsoft.com/office/drawing/2014/main" id="{449E75B4-6C35-495B-850B-28CDE6E39E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76284" y="-576048"/>
            <a:ext cx="6791435" cy="5093576"/>
          </a:xfrm>
          <a:custGeom>
            <a:avLst/>
            <a:gdLst>
              <a:gd name="connsiteX0" fmla="*/ 0 w 6791435"/>
              <a:gd name="connsiteY0" fmla="*/ 4004387 h 6791435"/>
              <a:gd name="connsiteX1" fmla="*/ 81158 w 6791435"/>
              <a:gd name="connsiteY1" fmla="*/ 3923229 h 6791435"/>
              <a:gd name="connsiteX2" fmla="*/ 81158 w 6791435"/>
              <a:gd name="connsiteY2" fmla="*/ 6710277 h 6791435"/>
              <a:gd name="connsiteX3" fmla="*/ 6710277 w 6791435"/>
              <a:gd name="connsiteY3" fmla="*/ 6710277 h 6791435"/>
              <a:gd name="connsiteX4" fmla="*/ 6710277 w 6791435"/>
              <a:gd name="connsiteY4" fmla="*/ 81158 h 6791435"/>
              <a:gd name="connsiteX5" fmla="*/ 3923229 w 6791435"/>
              <a:gd name="connsiteY5" fmla="*/ 81158 h 6791435"/>
              <a:gd name="connsiteX6" fmla="*/ 4004387 w 6791435"/>
              <a:gd name="connsiteY6" fmla="*/ 0 h 6791435"/>
              <a:gd name="connsiteX7" fmla="*/ 6791435 w 6791435"/>
              <a:gd name="connsiteY7" fmla="*/ 0 h 6791435"/>
              <a:gd name="connsiteX8" fmla="*/ 6791435 w 6791435"/>
              <a:gd name="connsiteY8" fmla="*/ 6791435 h 6791435"/>
              <a:gd name="connsiteX9" fmla="*/ 0 w 6791435"/>
              <a:gd name="connsiteY9" fmla="*/ 6791435 h 679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791435" h="6791435">
                <a:moveTo>
                  <a:pt x="0" y="4004387"/>
                </a:moveTo>
                <a:lnTo>
                  <a:pt x="81158" y="3923229"/>
                </a:lnTo>
                <a:lnTo>
                  <a:pt x="81158" y="6710277"/>
                </a:lnTo>
                <a:lnTo>
                  <a:pt x="6710277" y="6710277"/>
                </a:lnTo>
                <a:lnTo>
                  <a:pt x="6710277" y="81158"/>
                </a:lnTo>
                <a:lnTo>
                  <a:pt x="3923229" y="81158"/>
                </a:lnTo>
                <a:lnTo>
                  <a:pt x="4004387" y="0"/>
                </a:lnTo>
                <a:lnTo>
                  <a:pt x="6791435" y="0"/>
                </a:lnTo>
                <a:lnTo>
                  <a:pt x="6791435" y="6791435"/>
                </a:lnTo>
                <a:lnTo>
                  <a:pt x="0" y="67914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123" name="Rectangle 2">
            <a:extLst>
              <a:ext uri="{FF2B5EF4-FFF2-40B4-BE49-F238E27FC236}">
                <a16:creationId xmlns:a16="http://schemas.microsoft.com/office/drawing/2014/main" id="{0597A8AE-023A-46C5-9AB0-8A81638449B5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2465265" y="895381"/>
            <a:ext cx="4797112" cy="2481398"/>
          </a:xfrm>
          <a:noFill/>
        </p:spPr>
        <p:txBody>
          <a:bodyPr anchor="ctr">
            <a:normAutofit/>
          </a:bodyPr>
          <a:lstStyle/>
          <a:p>
            <a:pPr eaLnBrk="1" hangingPunct="1"/>
            <a:r>
              <a:rPr lang="en-US" altLang="en-US" sz="3600" b="1" dirty="0">
                <a:solidFill>
                  <a:srgbClr val="080808"/>
                </a:solidFill>
              </a:rPr>
              <a:t>Quality Management Concepts</a:t>
            </a:r>
            <a:r>
              <a:rPr lang="en-US" altLang="en-US" sz="3100" b="1" dirty="0">
                <a:solidFill>
                  <a:srgbClr val="080808"/>
                </a:solidFill>
              </a:rPr>
              <a:t> </a:t>
            </a:r>
          </a:p>
        </p:txBody>
      </p:sp>
      <p:sp>
        <p:nvSpPr>
          <p:cNvPr id="89" name="Isosceles Triangle 88">
            <a:extLst>
              <a:ext uri="{FF2B5EF4-FFF2-40B4-BE49-F238E27FC236}">
                <a16:creationId xmlns:a16="http://schemas.microsoft.com/office/drawing/2014/main" id="{0EB2D58A-B2F2-4B07-9595-4FED1037FF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25595" y="5398157"/>
            <a:ext cx="2201111" cy="146740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1" name="Isosceles Triangle 90">
            <a:extLst>
              <a:ext uri="{FF2B5EF4-FFF2-40B4-BE49-F238E27FC236}">
                <a16:creationId xmlns:a16="http://schemas.microsoft.com/office/drawing/2014/main" id="{DEB95C3F-0968-4E23-80BD-35CE22E833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21685" y="5117355"/>
            <a:ext cx="2622314" cy="1748210"/>
          </a:xfrm>
          <a:prstGeom prst="triangle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Isosceles Triangle 92">
            <a:extLst>
              <a:ext uri="{FF2B5EF4-FFF2-40B4-BE49-F238E27FC236}">
                <a16:creationId xmlns:a16="http://schemas.microsoft.com/office/drawing/2014/main" id="{16E9C92B-1893-4BFE-B7CF-905EB3F87D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86953" y="5949259"/>
            <a:ext cx="1374459" cy="916306"/>
          </a:xfrm>
          <a:prstGeom prst="triangle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Rectangle 2">
            <a:extLst>
              <a:ext uri="{FF2B5EF4-FFF2-40B4-BE49-F238E27FC236}">
                <a16:creationId xmlns:a16="http://schemas.microsoft.com/office/drawing/2014/main" id="{4C6CA8C9-DE29-45DA-979F-8C0A225CC1D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30936" y="581891"/>
            <a:ext cx="2522431" cy="374072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eaLnBrk="1" hangingPunct="1">
              <a:lnSpc>
                <a:spcPct val="90000"/>
              </a:lnSpc>
            </a:pPr>
            <a:r>
              <a:rPr lang="en-US" altLang="en-US" sz="29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Quality Control Vs</a:t>
            </a:r>
            <a:br>
              <a:rPr lang="en-US" altLang="en-US" sz="29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altLang="en-US" sz="29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Quality Management</a:t>
            </a:r>
            <a:br>
              <a:rPr lang="en-US" altLang="en-US" sz="29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altLang="en-US" sz="29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9460" name="Picture 3">
            <a:extLst>
              <a:ext uri="{FF2B5EF4-FFF2-40B4-BE49-F238E27FC236}">
                <a16:creationId xmlns:a16="http://schemas.microsoft.com/office/drawing/2014/main" id="{87842907-5C2A-49E6-93F6-249AFC04B4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47" r="15150"/>
          <a:stretch/>
        </p:blipFill>
        <p:spPr>
          <a:xfrm>
            <a:off x="3478220" y="740409"/>
            <a:ext cx="5135296" cy="5247022"/>
          </a:xfrm>
          <a:prstGeom prst="rect">
            <a:avLst/>
          </a:prstGeom>
        </p:spPr>
      </p:pic>
      <p:sp>
        <p:nvSpPr>
          <p:cNvPr id="19458" name="Slide Number Placeholder 5">
            <a:extLst>
              <a:ext uri="{FF2B5EF4-FFF2-40B4-BE49-F238E27FC236}">
                <a16:creationId xmlns:a16="http://schemas.microsoft.com/office/drawing/2014/main" id="{275B49DD-D5FD-4530-B58A-E37E27C39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ctr">
            <a:norm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ts val="600"/>
              </a:spcAft>
              <a:buFontTx/>
              <a:buNone/>
            </a:pPr>
            <a:fld id="{791CDF64-FDB3-4E1A-9889-57F7FD9DE047}" type="slidenum">
              <a:rPr lang="en-US" altLang="en-US" sz="120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Bef>
                  <a:spcPct val="0"/>
                </a:spcBef>
                <a:spcAft>
                  <a:spcPts val="600"/>
                </a:spcAft>
                <a:buFontTx/>
                <a:buNone/>
              </a:pPr>
              <a:t>16</a:t>
            </a:fld>
            <a:endParaRPr lang="en-US" alt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21">
            <a:extLst>
              <a:ext uri="{FF2B5EF4-FFF2-40B4-BE49-F238E27FC236}">
                <a16:creationId xmlns:a16="http://schemas.microsoft.com/office/drawing/2014/main" id="{88BDCE1A-E244-4F40-A69B-AAB988FD60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Graphic 23">
            <a:extLst>
              <a:ext uri="{FF2B5EF4-FFF2-40B4-BE49-F238E27FC236}">
                <a16:creationId xmlns:a16="http://schemas.microsoft.com/office/drawing/2014/main" id="{0CCD97F3-1E0B-466D-8FE2-E56C12B2D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829943" y="-452644"/>
            <a:ext cx="5486400" cy="91417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28DBB8-F025-4C58-B111-9F7BBBEACC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131" y="2495437"/>
            <a:ext cx="3076266" cy="3558355"/>
          </a:xfrm>
        </p:spPr>
        <p:txBody>
          <a:bodyPr anchor="ctr">
            <a:normAutofit fontScale="90000"/>
          </a:bodyPr>
          <a:lstStyle/>
          <a:p>
            <a:pPr algn="l">
              <a:lnSpc>
                <a:spcPct val="90000"/>
              </a:lnSpc>
              <a:spcBef>
                <a:spcPct val="20000"/>
              </a:spcBef>
            </a:pPr>
            <a:br>
              <a:rPr lang="en-US" sz="3100" b="1" dirty="0">
                <a:cs typeface="Arial"/>
              </a:rPr>
            </a:br>
            <a:br>
              <a:rPr lang="en-US" sz="3100" b="1" dirty="0">
                <a:cs typeface="Arial"/>
              </a:rPr>
            </a:br>
            <a:r>
              <a:rPr lang="en-GB" sz="3100" b="1" dirty="0">
                <a:cs typeface="Arial"/>
              </a:rPr>
              <a:t>Control</a:t>
            </a:r>
            <a:endParaRPr lang="en-GB" sz="3100" b="1" dirty="0">
              <a:ea typeface="+mj-lt"/>
              <a:cs typeface="+mj-lt"/>
            </a:endParaRPr>
          </a:p>
          <a:p>
            <a:pPr marL="285750" indent="-285750" algn="l">
              <a:lnSpc>
                <a:spcPct val="90000"/>
              </a:lnSpc>
              <a:spcBef>
                <a:spcPct val="20000"/>
              </a:spcBef>
              <a:buFont typeface="Arial"/>
              <a:buChar char="•"/>
            </a:pPr>
            <a:r>
              <a:rPr lang="en-GB" sz="3100" dirty="0">
                <a:cs typeface="Arial"/>
              </a:rPr>
              <a:t>Inspect and check finished products against standards </a:t>
            </a:r>
            <a:r>
              <a:rPr lang="en-GB" sz="3100" dirty="0" err="1">
                <a:cs typeface="Arial"/>
              </a:rPr>
              <a:t>eg.</a:t>
            </a:r>
            <a:r>
              <a:rPr lang="en-GB" sz="3100" dirty="0">
                <a:cs typeface="Arial"/>
              </a:rPr>
              <a:t> Lab setting</a:t>
            </a:r>
            <a:endParaRPr lang="en-US" sz="3100" dirty="0">
              <a:ea typeface="+mj-lt"/>
              <a:cs typeface="+mj-lt"/>
            </a:endParaRPr>
          </a:p>
          <a:p>
            <a:pPr marL="285750" indent="-285750" algn="l">
              <a:lnSpc>
                <a:spcPct val="90000"/>
              </a:lnSpc>
              <a:spcBef>
                <a:spcPct val="20000"/>
              </a:spcBef>
              <a:buFont typeface="Arial"/>
              <a:buChar char="•"/>
            </a:pPr>
            <a:r>
              <a:rPr lang="en-GB" sz="3100" dirty="0">
                <a:cs typeface="Arial"/>
              </a:rPr>
              <a:t>Faults </a:t>
            </a:r>
            <a:r>
              <a:rPr lang="en-GB" sz="3100" u="sng" dirty="0">
                <a:cs typeface="Arial"/>
              </a:rPr>
              <a:t>detected at the end of  the process (health care)</a:t>
            </a:r>
            <a:br>
              <a:rPr lang="en-US" sz="3100" b="1" dirty="0">
                <a:cs typeface="Arial"/>
              </a:rPr>
            </a:br>
            <a:endParaRPr lang="en-US" sz="3100">
              <a:ea typeface="+mj-lt"/>
              <a:cs typeface="+mj-lt"/>
            </a:endParaRPr>
          </a:p>
          <a:p>
            <a:pPr algn="l">
              <a:lnSpc>
                <a:spcPct val="90000"/>
              </a:lnSpc>
            </a:pPr>
            <a:endParaRPr lang="en-GB" sz="3100">
              <a:cs typeface="Arial"/>
            </a:endParaRPr>
          </a:p>
        </p:txBody>
      </p:sp>
      <p:pic>
        <p:nvPicPr>
          <p:cNvPr id="8" name="Picture 8" descr="A picture containing clock&#10;&#10;Description generated with very high confidence">
            <a:extLst>
              <a:ext uri="{FF2B5EF4-FFF2-40B4-BE49-F238E27FC236}">
                <a16:creationId xmlns:a16="http://schemas.microsoft.com/office/drawing/2014/main" id="{EC5D53F1-78D5-4818-B367-7759C2DEE0D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0027"/>
          <a:stretch/>
        </p:blipFill>
        <p:spPr>
          <a:xfrm>
            <a:off x="283984" y="811505"/>
            <a:ext cx="2787540" cy="1009096"/>
          </a:xfrm>
          <a:prstGeom prst="rect">
            <a:avLst/>
          </a:prstGeom>
        </p:spPr>
      </p:pic>
      <p:pic>
        <p:nvPicPr>
          <p:cNvPr id="10" name="Picture 10" descr="A close up of a logo&#10;&#10;Description generated with high confidence">
            <a:extLst>
              <a:ext uri="{FF2B5EF4-FFF2-40B4-BE49-F238E27FC236}">
                <a16:creationId xmlns:a16="http://schemas.microsoft.com/office/drawing/2014/main" id="{14A7EB4C-5286-4A19-AC55-5BA191804E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23695" y="123688"/>
            <a:ext cx="6266857" cy="3982913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2CE5B5-F4C7-4FC7-BD1D-965A9D6B6C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23414" y="4105700"/>
            <a:ext cx="4926296" cy="3072915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GB" sz="2800" b="1" dirty="0">
                <a:solidFill>
                  <a:schemeClr val="tx2"/>
                </a:solidFill>
                <a:latin typeface="+mj-lt"/>
                <a:ea typeface="+mj-lt"/>
                <a:cs typeface="+mj-lt"/>
              </a:rPr>
              <a:t>Management</a:t>
            </a:r>
            <a:endParaRPr lang="en-GB" sz="1600" b="1" dirty="0">
              <a:solidFill>
                <a:schemeClr val="tx2"/>
              </a:solidFill>
              <a:latin typeface="+mj-lt"/>
              <a:ea typeface="+mj-lt"/>
              <a:cs typeface="+mj-lt"/>
            </a:endParaRPr>
          </a:p>
          <a:p>
            <a:pPr marL="285750" indent="-285750">
              <a:lnSpc>
                <a:spcPct val="90000"/>
              </a:lnSpc>
              <a:buFont typeface="Arial"/>
              <a:buChar char="•"/>
            </a:pPr>
            <a:r>
              <a:rPr lang="en-GB" sz="2800" dirty="0">
                <a:solidFill>
                  <a:schemeClr val="tx2"/>
                </a:solidFill>
                <a:latin typeface="+mj-lt"/>
                <a:ea typeface="+mj-lt"/>
                <a:cs typeface="+mj-lt"/>
              </a:rPr>
              <a:t>set, maintain, monitor performance standards </a:t>
            </a:r>
            <a:r>
              <a:rPr lang="en-GB" sz="2800" dirty="0" err="1">
                <a:solidFill>
                  <a:schemeClr val="tx2"/>
                </a:solidFill>
                <a:latin typeface="+mj-lt"/>
                <a:ea typeface="+mj-lt"/>
                <a:cs typeface="+mj-lt"/>
              </a:rPr>
              <a:t>eg.</a:t>
            </a:r>
            <a:r>
              <a:rPr lang="en-GB" sz="2800" dirty="0">
                <a:solidFill>
                  <a:schemeClr val="tx2"/>
                </a:solidFill>
                <a:latin typeface="+mj-lt"/>
                <a:ea typeface="+mj-lt"/>
                <a:cs typeface="+mj-lt"/>
              </a:rPr>
              <a:t> Clinical governance –commit to QI (NHS initiative</a:t>
            </a:r>
            <a:r>
              <a:rPr lang="en-GB" sz="1600" u="sng" dirty="0">
                <a:cs typeface="Arial"/>
              </a:rPr>
              <a:t>)</a:t>
            </a:r>
            <a:endParaRPr lang="en-GB" sz="1600" dirty="0">
              <a:ea typeface="+mn-lt"/>
              <a:cs typeface="+mn-lt"/>
            </a:endParaRPr>
          </a:p>
          <a:p>
            <a:pPr>
              <a:lnSpc>
                <a:spcPct val="90000"/>
              </a:lnSpc>
            </a:pPr>
            <a:endParaRPr lang="en-GB" sz="1600" u="sng">
              <a:cs typeface="Arial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48E2CC-F113-4576-8407-2915B5716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10778" y="6356350"/>
            <a:ext cx="425196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defRPr/>
            </a:pPr>
            <a:fld id="{2A434543-A5BA-4CBC-B149-2566BB5A0795}" type="slidenum">
              <a:rPr lang="en-US" altLang="en-US" sz="900">
                <a:solidFill>
                  <a:schemeClr val="accent2"/>
                </a:solidFill>
              </a:rPr>
              <a:pPr>
                <a:spcAft>
                  <a:spcPts val="600"/>
                </a:spcAft>
                <a:defRPr/>
              </a:pPr>
              <a:t>17</a:t>
            </a:fld>
            <a:endParaRPr lang="en-US" altLang="en-US" sz="900">
              <a:solidFill>
                <a:schemeClr val="accent2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A4EF068-10B6-4B97-AA42-5C97E3268F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54846" y="6172201"/>
            <a:ext cx="89154" cy="685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0586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>
            <a:extLst>
              <a:ext uri="{FF2B5EF4-FFF2-40B4-BE49-F238E27FC236}">
                <a16:creationId xmlns:a16="http://schemas.microsoft.com/office/drawing/2014/main" id="{C1383775-3912-4EFF-9EEB-E47BF8AE012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43027" y="235729"/>
            <a:ext cx="7886700" cy="132556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GB" altLang="en-US" dirty="0"/>
              <a:t>Quality Assurance (QA)</a:t>
            </a:r>
            <a:endParaRPr lang="en-US" altLang="en-US" dirty="0"/>
          </a:p>
        </p:txBody>
      </p:sp>
      <p:graphicFrame>
        <p:nvGraphicFramePr>
          <p:cNvPr id="27653" name="Content Placeholder 2">
            <a:extLst>
              <a:ext uri="{FF2B5EF4-FFF2-40B4-BE49-F238E27FC236}">
                <a16:creationId xmlns:a16="http://schemas.microsoft.com/office/drawing/2014/main" id="{096C5D8F-334B-4987-9855-E424537B575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88281016"/>
              </p:ext>
            </p:extLst>
          </p:nvPr>
        </p:nvGraphicFramePr>
        <p:xfrm>
          <a:off x="628650" y="1480569"/>
          <a:ext cx="8102360" cy="51996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0" name="Rectangle 59">
            <a:extLst>
              <a:ext uri="{FF2B5EF4-FFF2-40B4-BE49-F238E27FC236}">
                <a16:creationId xmlns:a16="http://schemas.microsoft.com/office/drawing/2014/main" id="{2032B1E8-BC40-4380-97A6-14C0320AE1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82BEABD9-E1ED-49C7-8734-5494C88EE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41173" y="4782312"/>
            <a:ext cx="8661654" cy="1755648"/>
          </a:xfrm>
          <a:prstGeom prst="rect">
            <a:avLst/>
          </a:prstGeom>
          <a:solidFill>
            <a:schemeClr val="tx1">
              <a:alpha val="93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6BC50E-9BA7-40AF-8D1B-0B99980D67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125" y="5010912"/>
            <a:ext cx="2167128" cy="1344168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100" b="1">
                <a:solidFill>
                  <a:schemeClr val="bg1"/>
                </a:solidFill>
                <a:cs typeface="Arial"/>
              </a:rPr>
              <a:t>All the processes and sub-processes</a:t>
            </a:r>
            <a:r>
              <a:rPr lang="en-US" sz="2100" b="1">
                <a:solidFill>
                  <a:schemeClr val="bg1"/>
                </a:solidFill>
                <a:ea typeface="+mj-lt"/>
                <a:cs typeface="+mj-lt"/>
              </a:rPr>
              <a:t> of</a:t>
            </a:r>
            <a:endParaRPr lang="en-US" sz="2100">
              <a:solidFill>
                <a:schemeClr val="bg1"/>
              </a:solidFill>
            </a:endParaRPr>
          </a:p>
        </p:txBody>
      </p:sp>
      <p:pic>
        <p:nvPicPr>
          <p:cNvPr id="12" name="Picture 13" descr="A picture containing indoor, desk, computer, sitting&#10;&#10;Description generated with very high confidence">
            <a:extLst>
              <a:ext uri="{FF2B5EF4-FFF2-40B4-BE49-F238E27FC236}">
                <a16:creationId xmlns:a16="http://schemas.microsoft.com/office/drawing/2014/main" id="{247B5B39-59AF-44D2-9F47-51DBEDC98F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506" r="15309" b="1"/>
          <a:stretch/>
        </p:blipFill>
        <p:spPr>
          <a:xfrm>
            <a:off x="475488" y="539912"/>
            <a:ext cx="3909060" cy="3742768"/>
          </a:xfrm>
          <a:prstGeom prst="rect">
            <a:avLst/>
          </a:prstGeom>
        </p:spPr>
      </p:pic>
      <p:pic>
        <p:nvPicPr>
          <p:cNvPr id="6" name="Picture 9" descr="A close up of a boy&#10;&#10;Description generated with high confidence">
            <a:extLst>
              <a:ext uri="{FF2B5EF4-FFF2-40B4-BE49-F238E27FC236}">
                <a16:creationId xmlns:a16="http://schemas.microsoft.com/office/drawing/2014/main" id="{A7518C53-35F0-4F4D-BDCE-C0FBE63D43E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947" r="10225" b="1"/>
          <a:stretch/>
        </p:blipFill>
        <p:spPr>
          <a:xfrm>
            <a:off x="4759451" y="548666"/>
            <a:ext cx="3909060" cy="3725260"/>
          </a:xfrm>
          <a:prstGeom prst="rect">
            <a:avLst/>
          </a:prstGeom>
        </p:spPr>
      </p:pic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17341211-05E5-4FDD-98B1-F551CD0EAE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3044952" y="5239512"/>
            <a:ext cx="0" cy="914400"/>
          </a:xfrm>
          <a:prstGeom prst="line">
            <a:avLst/>
          </a:prstGeom>
          <a:ln w="19050">
            <a:solidFill>
              <a:schemeClr val="bg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7CE690-AD8D-4AE5-8759-1EBEBB9DAC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78567" y="5442233"/>
            <a:ext cx="6612880" cy="668432"/>
          </a:xfr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</a:pPr>
            <a:endParaRPr lang="en-US" sz="1200" u="sng">
              <a:solidFill>
                <a:schemeClr val="bg1"/>
              </a:solidFill>
              <a:ea typeface="+mn-lt"/>
              <a:cs typeface="+mn-lt"/>
            </a:endParaRPr>
          </a:p>
          <a:p>
            <a:pPr>
              <a:lnSpc>
                <a:spcPct val="90000"/>
              </a:lnSpc>
            </a:pPr>
            <a:r>
              <a:rPr lang="en-US" sz="2000" u="sng" dirty="0">
                <a:solidFill>
                  <a:schemeClr val="bg1"/>
                </a:solidFill>
                <a:ea typeface="+mn-lt"/>
                <a:cs typeface="+mn-lt"/>
              </a:rPr>
              <a:t>planning, setting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000" u="sng" dirty="0">
                <a:solidFill>
                  <a:schemeClr val="bg1"/>
                </a:solidFill>
                <a:ea typeface="+mn-lt"/>
                <a:cs typeface="+mn-lt"/>
              </a:rPr>
              <a:t>objectives, standards, communicating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, developing </a:t>
            </a:r>
            <a:r>
              <a:rPr lang="en-US" sz="2000" u="sng" dirty="0">
                <a:solidFill>
                  <a:schemeClr val="bg1"/>
                </a:solidFill>
                <a:ea typeface="+mn-lt"/>
                <a:cs typeface="+mn-lt"/>
              </a:rPr>
              <a:t>indicators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, setting</a:t>
            </a:r>
            <a:r>
              <a:rPr lang="en-US" sz="2000" u="sng" dirty="0">
                <a:solidFill>
                  <a:schemeClr val="bg1"/>
                </a:solidFill>
                <a:ea typeface="+mn-lt"/>
                <a:cs typeface="+mn-lt"/>
              </a:rPr>
              <a:t> thresholds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, </a:t>
            </a:r>
            <a:r>
              <a:rPr lang="en-US" sz="2000" u="sng" dirty="0">
                <a:solidFill>
                  <a:schemeClr val="bg1"/>
                </a:solidFill>
                <a:ea typeface="+mn-lt"/>
                <a:cs typeface="+mn-lt"/>
              </a:rPr>
              <a:t>collecting data 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to monitor compliance with standards and </a:t>
            </a:r>
            <a:r>
              <a:rPr lang="en-US" sz="2000" u="sng" dirty="0">
                <a:solidFill>
                  <a:schemeClr val="bg1"/>
                </a:solidFill>
                <a:ea typeface="+mn-lt"/>
                <a:cs typeface="+mn-lt"/>
              </a:rPr>
              <a:t>applying solutions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to improve health care</a:t>
            </a:r>
          </a:p>
          <a:p>
            <a:pPr>
              <a:lnSpc>
                <a:spcPct val="90000"/>
              </a:lnSpc>
            </a:pPr>
            <a:r>
              <a:rPr lang="en-US" sz="2000" dirty="0">
                <a:solidFill>
                  <a:schemeClr val="bg1"/>
                </a:solidFill>
                <a:cs typeface="Arial"/>
              </a:rPr>
              <a:t>The human face of quality (mistakes)</a:t>
            </a:r>
          </a:p>
          <a:p>
            <a:pPr>
              <a:lnSpc>
                <a:spcPct val="90000"/>
              </a:lnSpc>
            </a:pPr>
            <a:endParaRPr lang="en-GB" sz="1200">
              <a:solidFill>
                <a:schemeClr val="bg1"/>
              </a:solidFill>
              <a:cs typeface="Arial"/>
            </a:endParaRPr>
          </a:p>
          <a:p>
            <a:pPr>
              <a:lnSpc>
                <a:spcPct val="90000"/>
              </a:lnSpc>
            </a:pPr>
            <a:endParaRPr lang="en-GB" sz="1200">
              <a:solidFill>
                <a:schemeClr val="bg1"/>
              </a:solidFill>
              <a:cs typeface="Arial"/>
            </a:endParaRPr>
          </a:p>
          <a:p>
            <a:pPr marL="0" indent="0">
              <a:lnSpc>
                <a:spcPct val="90000"/>
              </a:lnSpc>
              <a:buNone/>
            </a:pPr>
            <a:endParaRPr lang="en-GB" sz="1200">
              <a:solidFill>
                <a:schemeClr val="bg1"/>
              </a:solidFill>
              <a:cs typeface="Arial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6E77A8-3FB0-4718-8D86-7C4984505F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93558" y="6556248"/>
            <a:ext cx="624078" cy="27432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defRPr/>
            </a:pPr>
            <a:fld id="{8FC0C488-4192-4575-9943-E3931E0BB907}" type="slidenum">
              <a:rPr lang="en-US" altLang="en-US" sz="1300">
                <a:solidFill>
                  <a:schemeClr val="tx1">
                    <a:alpha val="70000"/>
                  </a:schemeClr>
                </a:solidFill>
              </a:rPr>
              <a:pPr>
                <a:lnSpc>
                  <a:spcPct val="90000"/>
                </a:lnSpc>
                <a:spcAft>
                  <a:spcPts val="600"/>
                </a:spcAft>
                <a:defRPr/>
              </a:pPr>
              <a:t>19</a:t>
            </a:fld>
            <a:endParaRPr lang="en-US" altLang="en-US" sz="1300">
              <a:solidFill>
                <a:schemeClr val="tx1">
                  <a:alpha val="7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45224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6158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7" name="Picture 76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7171" name="Rectangle 2">
            <a:extLst>
              <a:ext uri="{FF2B5EF4-FFF2-40B4-BE49-F238E27FC236}">
                <a16:creationId xmlns:a16="http://schemas.microsoft.com/office/drawing/2014/main" id="{F8263709-3BE6-4417-9BE0-23E0F187F0F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80059" y="2053641"/>
            <a:ext cx="2751871" cy="2760098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>
                <a:solidFill>
                  <a:srgbClr val="FFFFFF"/>
                </a:solidFill>
              </a:rPr>
              <a:t>Learning objectives</a:t>
            </a:r>
          </a:p>
        </p:txBody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24FAE49F-03CC-45A9-BC66-B0CAE04DCE1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67930" y="801866"/>
            <a:ext cx="3979563" cy="5230634"/>
          </a:xfrm>
        </p:spPr>
        <p:txBody>
          <a:bodyPr anchor="ctr">
            <a:normAutofit/>
          </a:bodyPr>
          <a:lstStyle/>
          <a:p>
            <a:pPr eaLnBrk="1" hangingPunct="1"/>
            <a:endParaRPr lang="en-US" altLang="en-US" sz="1900">
              <a:solidFill>
                <a:srgbClr val="000000"/>
              </a:solidFill>
            </a:endParaRPr>
          </a:p>
          <a:p>
            <a:pPr eaLnBrk="1" hangingPunct="1"/>
            <a:r>
              <a:rPr lang="en-US" altLang="en-US" sz="1900">
                <a:solidFill>
                  <a:srgbClr val="000000"/>
                </a:solidFill>
              </a:rPr>
              <a:t>At the end of the session, participants should be able to;</a:t>
            </a:r>
          </a:p>
          <a:p>
            <a:pPr lvl="1" eaLnBrk="1" hangingPunct="1"/>
            <a:r>
              <a:rPr lang="en-US" altLang="en-US" sz="1900">
                <a:solidFill>
                  <a:srgbClr val="000000"/>
                </a:solidFill>
              </a:rPr>
              <a:t>Explain quality management concept </a:t>
            </a:r>
          </a:p>
          <a:p>
            <a:pPr lvl="1" eaLnBrk="1" hangingPunct="1"/>
            <a:r>
              <a:rPr lang="en-US" altLang="en-US" sz="1900">
                <a:solidFill>
                  <a:srgbClr val="000000"/>
                </a:solidFill>
              </a:rPr>
              <a:t>State the purpose of quality management</a:t>
            </a:r>
          </a:p>
          <a:p>
            <a:pPr lvl="1" eaLnBrk="1" hangingPunct="1"/>
            <a:r>
              <a:rPr lang="en-US" altLang="en-US" sz="1900">
                <a:solidFill>
                  <a:srgbClr val="000000"/>
                </a:solidFill>
              </a:rPr>
              <a:t>Explain Principles of quality management</a:t>
            </a:r>
          </a:p>
          <a:p>
            <a:pPr lvl="1" eaLnBrk="1" hangingPunct="1"/>
            <a:r>
              <a:rPr lang="en-US" altLang="en-US" sz="1900">
                <a:solidFill>
                  <a:srgbClr val="000000"/>
                </a:solidFill>
              </a:rPr>
              <a:t>Recognize different approaches and models in  quality management in health</a:t>
            </a:r>
          </a:p>
          <a:p>
            <a:pPr lvl="1" eaLnBrk="1" hangingPunct="1"/>
            <a:r>
              <a:rPr lang="en-US" altLang="en-US" sz="1900">
                <a:solidFill>
                  <a:srgbClr val="000000"/>
                </a:solidFill>
              </a:rPr>
              <a:t>Analyze advantages and disadvantages as well as applications of the model</a:t>
            </a:r>
          </a:p>
          <a:p>
            <a:pPr eaLnBrk="1" hangingPunct="1">
              <a:buFontTx/>
              <a:buNone/>
            </a:pPr>
            <a:endParaRPr lang="en-US" altLang="en-US" sz="1900">
              <a:solidFill>
                <a:srgbClr val="000000"/>
              </a:solidFill>
            </a:endParaRPr>
          </a:p>
          <a:p>
            <a:pPr eaLnBrk="1" hangingPunct="1"/>
            <a:endParaRPr lang="en-US" altLang="en-US" sz="1900">
              <a:solidFill>
                <a:srgbClr val="000000"/>
              </a:solidFill>
            </a:endParaRPr>
          </a:p>
          <a:p>
            <a:pPr eaLnBrk="1" hangingPunct="1"/>
            <a:endParaRPr lang="en-US" altLang="en-US" sz="1900">
              <a:solidFill>
                <a:srgbClr val="000000"/>
              </a:solidFill>
            </a:endParaRPr>
          </a:p>
        </p:txBody>
      </p:sp>
      <p:sp>
        <p:nvSpPr>
          <p:cNvPr id="7170" name="Slide Number Placeholder 5">
            <a:extLst>
              <a:ext uri="{FF2B5EF4-FFF2-40B4-BE49-F238E27FC236}">
                <a16:creationId xmlns:a16="http://schemas.microsoft.com/office/drawing/2014/main" id="{E567C528-9865-4ADF-92A0-C9A5ECCAB9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19447" y="6223702"/>
            <a:ext cx="428046" cy="314067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ts val="600"/>
              </a:spcAft>
              <a:buFontTx/>
              <a:buNone/>
            </a:pPr>
            <a:fld id="{DF5F076B-5DA3-400D-90F8-5094944468B1}" type="slidenum">
              <a:rPr lang="en-US" altLang="en-US" sz="900">
                <a:solidFill>
                  <a:srgbClr val="898989"/>
                </a:solidFill>
              </a:rPr>
              <a:pPr>
                <a:spcBef>
                  <a:spcPct val="0"/>
                </a:spcBef>
                <a:spcAft>
                  <a:spcPts val="600"/>
                </a:spcAft>
                <a:buFontTx/>
                <a:buNone/>
              </a:pPr>
              <a:t>2</a:t>
            </a:fld>
            <a:endParaRPr lang="en-US" altLang="en-US" sz="900">
              <a:solidFill>
                <a:srgbClr val="898989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93B08FD-5ECC-4728-AA84-CD6AC875BF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2549107E-EC98-4933-8F8F-A1713C393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216557"/>
          </a:xfrm>
          <a:custGeom>
            <a:avLst/>
            <a:gdLst>
              <a:gd name="connsiteX0" fmla="*/ 0 w 12188952"/>
              <a:gd name="connsiteY0" fmla="*/ 0 h 6216557"/>
              <a:gd name="connsiteX1" fmla="*/ 12188952 w 12188952"/>
              <a:gd name="connsiteY1" fmla="*/ 0 h 6216557"/>
              <a:gd name="connsiteX2" fmla="*/ 12188952 w 12188952"/>
              <a:gd name="connsiteY2" fmla="*/ 5609705 h 6216557"/>
              <a:gd name="connsiteX3" fmla="*/ 12049115 w 12188952"/>
              <a:gd name="connsiteY3" fmla="*/ 5640762 h 6216557"/>
              <a:gd name="connsiteX4" fmla="*/ 6096001 w 12188952"/>
              <a:gd name="connsiteY4" fmla="*/ 6216557 h 6216557"/>
              <a:gd name="connsiteX5" fmla="*/ 142887 w 12188952"/>
              <a:gd name="connsiteY5" fmla="*/ 5640762 h 6216557"/>
              <a:gd name="connsiteX6" fmla="*/ 0 w 12188952"/>
              <a:gd name="connsiteY6" fmla="*/ 5609028 h 62165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88952" h="6216557">
                <a:moveTo>
                  <a:pt x="0" y="0"/>
                </a:moveTo>
                <a:lnTo>
                  <a:pt x="12188952" y="0"/>
                </a:lnTo>
                <a:lnTo>
                  <a:pt x="12188952" y="5609705"/>
                </a:lnTo>
                <a:lnTo>
                  <a:pt x="12049115" y="5640762"/>
                </a:lnTo>
                <a:cubicBezTo>
                  <a:pt x="10313281" y="6006147"/>
                  <a:pt x="8275571" y="6216557"/>
                  <a:pt x="6096001" y="6216557"/>
                </a:cubicBezTo>
                <a:cubicBezTo>
                  <a:pt x="3916432" y="6216557"/>
                  <a:pt x="1878721" y="6006147"/>
                  <a:pt x="142887" y="5640762"/>
                </a:cubicBezTo>
                <a:lnTo>
                  <a:pt x="0" y="5609028"/>
                </a:lnTo>
                <a:close/>
              </a:path>
            </a:pathLst>
          </a:custGeom>
          <a:ln w="9525">
            <a:noFill/>
          </a:ln>
          <a:effectLst>
            <a:outerShdw blurRad="50800" dist="38100" dir="5400000" algn="t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5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C9D5F1EC-F9AE-40B7-812D-FA7B391853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8419" b="934"/>
          <a:stretch/>
        </p:blipFill>
        <p:spPr>
          <a:xfrm>
            <a:off x="20" y="57510"/>
            <a:ext cx="9057716" cy="6159048"/>
          </a:xfrm>
          <a:custGeom>
            <a:avLst/>
            <a:gdLst>
              <a:gd name="connsiteX0" fmla="*/ 0 w 12188952"/>
              <a:gd name="connsiteY0" fmla="*/ 0 h 6216557"/>
              <a:gd name="connsiteX1" fmla="*/ 12188952 w 12188952"/>
              <a:gd name="connsiteY1" fmla="*/ 0 h 6216557"/>
              <a:gd name="connsiteX2" fmla="*/ 12188952 w 12188952"/>
              <a:gd name="connsiteY2" fmla="*/ 5609705 h 6216557"/>
              <a:gd name="connsiteX3" fmla="*/ 12049115 w 12188952"/>
              <a:gd name="connsiteY3" fmla="*/ 5640762 h 6216557"/>
              <a:gd name="connsiteX4" fmla="*/ 6096001 w 12188952"/>
              <a:gd name="connsiteY4" fmla="*/ 6216557 h 6216557"/>
              <a:gd name="connsiteX5" fmla="*/ 142887 w 12188952"/>
              <a:gd name="connsiteY5" fmla="*/ 5640762 h 6216557"/>
              <a:gd name="connsiteX6" fmla="*/ 0 w 12188952"/>
              <a:gd name="connsiteY6" fmla="*/ 5609028 h 62165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88952" h="6216557">
                <a:moveTo>
                  <a:pt x="0" y="0"/>
                </a:moveTo>
                <a:lnTo>
                  <a:pt x="12188952" y="0"/>
                </a:lnTo>
                <a:lnTo>
                  <a:pt x="12188952" y="5609705"/>
                </a:lnTo>
                <a:lnTo>
                  <a:pt x="12049115" y="5640762"/>
                </a:lnTo>
                <a:cubicBezTo>
                  <a:pt x="10313281" y="6006147"/>
                  <a:pt x="8275571" y="6216557"/>
                  <a:pt x="6096001" y="6216557"/>
                </a:cubicBezTo>
                <a:cubicBezTo>
                  <a:pt x="3916432" y="6216557"/>
                  <a:pt x="1878721" y="6006147"/>
                  <a:pt x="142887" y="5640762"/>
                </a:cubicBezTo>
                <a:lnTo>
                  <a:pt x="0" y="5609028"/>
                </a:lnTo>
                <a:close/>
              </a:path>
            </a:pathLst>
          </a:cu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4B754F-A0EB-42A7-AA18-0631DEBB8F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8FC0C488-4192-4575-9943-E3931E0BB907}" type="slidenum">
              <a:rPr lang="en-US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pPr>
                <a:spcAft>
                  <a:spcPts val="600"/>
                </a:spcAft>
                <a:defRPr/>
              </a:pPr>
              <a:t>20</a:t>
            </a:fld>
            <a:endParaRPr lang="en-US" altLang="en-US" sz="120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600312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E4F65C-CFF5-445B-81D1-B4FBDC0E7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168" y="370474"/>
            <a:ext cx="3845274" cy="1676603"/>
          </a:xfrm>
        </p:spPr>
        <p:txBody>
          <a:bodyPr>
            <a:normAutofit/>
          </a:bodyPr>
          <a:lstStyle/>
          <a:p>
            <a:r>
              <a:rPr lang="en-GB" sz="4100">
                <a:cs typeface="Arial"/>
              </a:rPr>
              <a:t>Tools and elements of QA</a:t>
            </a:r>
            <a:endParaRPr lang="en-GB" sz="410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37B5D58-37B8-4B05-B5F1-BC6A152559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4169" y="2035834"/>
            <a:ext cx="4032177" cy="4461155"/>
          </a:xfrm>
        </p:spPr>
        <p:txBody>
          <a:bodyPr>
            <a:normAutofit/>
          </a:bodyPr>
          <a:lstStyle/>
          <a:p>
            <a:pPr lvl="1">
              <a:lnSpc>
                <a:spcPct val="90000"/>
              </a:lnSpc>
              <a:buFont typeface="Wingdings"/>
              <a:buChar char="v"/>
            </a:pPr>
            <a:r>
              <a:rPr lang="en-GB" sz="2400" dirty="0">
                <a:ea typeface="+mn-lt"/>
                <a:cs typeface="+mn-lt"/>
              </a:rPr>
              <a:t>Efficient HMIS</a:t>
            </a:r>
            <a:endParaRPr lang="en-US" dirty="0"/>
          </a:p>
          <a:p>
            <a:pPr lvl="1">
              <a:lnSpc>
                <a:spcPct val="90000"/>
              </a:lnSpc>
              <a:buFont typeface="Wingdings"/>
              <a:buChar char="v"/>
            </a:pPr>
            <a:endParaRPr lang="en-GB" sz="2400" dirty="0">
              <a:ea typeface="+mn-lt"/>
              <a:cs typeface="+mn-lt"/>
            </a:endParaRPr>
          </a:p>
          <a:p>
            <a:pPr lvl="1">
              <a:lnSpc>
                <a:spcPct val="90000"/>
              </a:lnSpc>
              <a:buFont typeface="Wingdings"/>
              <a:buChar char="v"/>
            </a:pPr>
            <a:r>
              <a:rPr lang="en-GB" sz="2400" dirty="0">
                <a:ea typeface="+mn-lt"/>
                <a:cs typeface="+mn-lt"/>
              </a:rPr>
              <a:t>Standards, guidelines, protocols, SOPs </a:t>
            </a:r>
          </a:p>
          <a:p>
            <a:pPr lvl="1">
              <a:lnSpc>
                <a:spcPct val="90000"/>
              </a:lnSpc>
              <a:buFont typeface="Wingdings"/>
              <a:buChar char="v"/>
            </a:pPr>
            <a:endParaRPr lang="en-GB" sz="2400" dirty="0">
              <a:ea typeface="+mn-lt"/>
              <a:cs typeface="+mn-lt"/>
            </a:endParaRPr>
          </a:p>
          <a:p>
            <a:pPr lvl="1">
              <a:lnSpc>
                <a:spcPct val="90000"/>
              </a:lnSpc>
              <a:buFont typeface="Wingdings"/>
              <a:buChar char="v"/>
            </a:pPr>
            <a:r>
              <a:rPr lang="en-GB" sz="2400" dirty="0">
                <a:ea typeface="+mn-lt"/>
                <a:cs typeface="+mn-lt"/>
              </a:rPr>
              <a:t>Inspection, supervision, auditing</a:t>
            </a:r>
            <a:endParaRPr lang="en-US" sz="2400" dirty="0">
              <a:ea typeface="+mn-lt"/>
              <a:cs typeface="+mn-lt"/>
            </a:endParaRPr>
          </a:p>
          <a:p>
            <a:pPr lvl="1">
              <a:lnSpc>
                <a:spcPct val="90000"/>
              </a:lnSpc>
              <a:buFont typeface="Wingdings"/>
              <a:buChar char="v"/>
            </a:pPr>
            <a:endParaRPr lang="en-GB" sz="2400" dirty="0">
              <a:ea typeface="+mn-lt"/>
              <a:cs typeface="+mn-lt"/>
            </a:endParaRPr>
          </a:p>
          <a:p>
            <a:pPr lvl="1">
              <a:lnSpc>
                <a:spcPct val="90000"/>
              </a:lnSpc>
              <a:buFont typeface="Wingdings"/>
              <a:buChar char="v"/>
            </a:pPr>
            <a:r>
              <a:rPr lang="en-GB" sz="2400" dirty="0">
                <a:ea typeface="+mn-lt"/>
                <a:cs typeface="+mn-lt"/>
              </a:rPr>
              <a:t>Indicators and milestones to measure performance</a:t>
            </a:r>
            <a:endParaRPr lang="en-US" sz="2400" dirty="0">
              <a:cs typeface="Arial"/>
            </a:endParaRPr>
          </a:p>
        </p:txBody>
      </p:sp>
      <p:pic>
        <p:nvPicPr>
          <p:cNvPr id="5" name="Picture 5" descr="A picture containing ball&#10;&#10;Description generated with very high confidence">
            <a:extLst>
              <a:ext uri="{FF2B5EF4-FFF2-40B4-BE49-F238E27FC236}">
                <a16:creationId xmlns:a16="http://schemas.microsoft.com/office/drawing/2014/main" id="{B2888C77-A1CB-44D8-9FCF-8D7810BEBE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440" r="15118" b="-4"/>
          <a:stretch/>
        </p:blipFill>
        <p:spPr>
          <a:xfrm>
            <a:off x="4567959" y="640082"/>
            <a:ext cx="4096293" cy="5577837"/>
          </a:xfrm>
          <a:prstGeom prst="rect">
            <a:avLst/>
          </a:prstGeom>
          <a:effectLst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D66B77-AD02-4028-BE2E-537558C78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defRPr/>
            </a:pPr>
            <a:fld id="{8FC0C488-4192-4575-9943-E3931E0BB907}" type="slidenum">
              <a:rPr lang="en-US" altLang="en-US"/>
              <a:pPr>
                <a:spcAft>
                  <a:spcPts val="600"/>
                </a:spcAft>
                <a:defRPr/>
              </a:pPr>
              <a:t>21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896468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6" name="Rectangle 72">
            <a:extLst>
              <a:ext uri="{FF2B5EF4-FFF2-40B4-BE49-F238E27FC236}">
                <a16:creationId xmlns:a16="http://schemas.microsoft.com/office/drawing/2014/main" id="{B4D3D850-2041-4B7C-AED9-54DA385B14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127" name="Group 74">
            <a:extLst>
              <a:ext uri="{FF2B5EF4-FFF2-40B4-BE49-F238E27FC236}">
                <a16:creationId xmlns:a16="http://schemas.microsoft.com/office/drawing/2014/main" id="{8F428E7C-CF72-4177-B907-662EDCB35B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2204554" y="2584246"/>
            <a:ext cx="6329167" cy="1910904"/>
            <a:chOff x="-2412483" y="5117355"/>
            <a:chExt cx="4342728" cy="1748210"/>
          </a:xfrm>
        </p:grpSpPr>
        <p:sp>
          <p:nvSpPr>
            <p:cNvPr id="76" name="Isosceles Triangle 75">
              <a:extLst>
                <a:ext uri="{FF2B5EF4-FFF2-40B4-BE49-F238E27FC236}">
                  <a16:creationId xmlns:a16="http://schemas.microsoft.com/office/drawing/2014/main" id="{E2C38613-1CC6-42DF-9D5B-1C3CFF915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566174" y="5117355"/>
              <a:ext cx="3496419" cy="1748210"/>
            </a:xfrm>
            <a:prstGeom prst="triangle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Isosceles Triangle 76">
              <a:extLst>
                <a:ext uri="{FF2B5EF4-FFF2-40B4-BE49-F238E27FC236}">
                  <a16:creationId xmlns:a16="http://schemas.microsoft.com/office/drawing/2014/main" id="{FA88567F-0B25-4895-A6DF-304638BE5B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412483" y="6202815"/>
              <a:ext cx="1325500" cy="662750"/>
            </a:xfrm>
            <a:prstGeom prst="triangle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4B7A2B20-C280-41CF-965D-FA68DA2BD6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5304220" y="-618251"/>
            <a:ext cx="4864676" cy="2855500"/>
          </a:xfrm>
          <a:custGeom>
            <a:avLst/>
            <a:gdLst>
              <a:gd name="connsiteX0" fmla="*/ 0 w 4864676"/>
              <a:gd name="connsiteY0" fmla="*/ 3191201 h 3807333"/>
              <a:gd name="connsiteX1" fmla="*/ 3191202 w 4864676"/>
              <a:gd name="connsiteY1" fmla="*/ 0 h 3807333"/>
              <a:gd name="connsiteX2" fmla="*/ 4864676 w 4864676"/>
              <a:gd name="connsiteY2" fmla="*/ 1673474 h 3807333"/>
              <a:gd name="connsiteX3" fmla="*/ 4864676 w 4864676"/>
              <a:gd name="connsiteY3" fmla="*/ 3807333 h 3807333"/>
              <a:gd name="connsiteX4" fmla="*/ 0 w 4864676"/>
              <a:gd name="connsiteY4" fmla="*/ 3807333 h 3807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64676" h="3807333">
                <a:moveTo>
                  <a:pt x="0" y="3191201"/>
                </a:moveTo>
                <a:lnTo>
                  <a:pt x="3191202" y="0"/>
                </a:lnTo>
                <a:lnTo>
                  <a:pt x="4864676" y="1673474"/>
                </a:lnTo>
                <a:lnTo>
                  <a:pt x="4864676" y="3807333"/>
                </a:lnTo>
                <a:lnTo>
                  <a:pt x="0" y="3807333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5CF218E6-E246-4EBB-BA8D-DB65AB59A7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314439" y="3780850"/>
            <a:ext cx="1185708" cy="889281"/>
          </a:xfrm>
          <a:custGeom>
            <a:avLst/>
            <a:gdLst>
              <a:gd name="connsiteX0" fmla="*/ 0 w 1185708"/>
              <a:gd name="connsiteY0" fmla="*/ 0 h 1185708"/>
              <a:gd name="connsiteX1" fmla="*/ 454971 w 1185708"/>
              <a:gd name="connsiteY1" fmla="*/ 0 h 1185708"/>
              <a:gd name="connsiteX2" fmla="*/ 1185708 w 1185708"/>
              <a:gd name="connsiteY2" fmla="*/ 730737 h 1185708"/>
              <a:gd name="connsiteX3" fmla="*/ 1185708 w 1185708"/>
              <a:gd name="connsiteY3" fmla="*/ 1185708 h 1185708"/>
              <a:gd name="connsiteX4" fmla="*/ 0 w 1185708"/>
              <a:gd name="connsiteY4" fmla="*/ 1185708 h 1185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85708" h="1185708">
                <a:moveTo>
                  <a:pt x="0" y="0"/>
                </a:moveTo>
                <a:lnTo>
                  <a:pt x="454971" y="0"/>
                </a:lnTo>
                <a:lnTo>
                  <a:pt x="1185708" y="730737"/>
                </a:lnTo>
                <a:lnTo>
                  <a:pt x="1185708" y="1185708"/>
                </a:lnTo>
                <a:lnTo>
                  <a:pt x="0" y="1185708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13B9D26D-939B-4838-886B-07E227F3A3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604284" y="5748648"/>
            <a:ext cx="989294" cy="741971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5" name="Freeform: Shape 84">
            <a:extLst>
              <a:ext uri="{FF2B5EF4-FFF2-40B4-BE49-F238E27FC236}">
                <a16:creationId xmlns:a16="http://schemas.microsoft.com/office/drawing/2014/main" id="{60A80B01-7FDA-4264-BAC7-CA797D4964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877312" y="-50277"/>
            <a:ext cx="5389379" cy="4042034"/>
          </a:xfrm>
          <a:custGeom>
            <a:avLst/>
            <a:gdLst>
              <a:gd name="connsiteX0" fmla="*/ 0 w 5389379"/>
              <a:gd name="connsiteY0" fmla="*/ 2602331 h 5389379"/>
              <a:gd name="connsiteX1" fmla="*/ 2602331 w 5389379"/>
              <a:gd name="connsiteY1" fmla="*/ 0 h 5389379"/>
              <a:gd name="connsiteX2" fmla="*/ 5389379 w 5389379"/>
              <a:gd name="connsiteY2" fmla="*/ 0 h 5389379"/>
              <a:gd name="connsiteX3" fmla="*/ 5389379 w 5389379"/>
              <a:gd name="connsiteY3" fmla="*/ 5389379 h 5389379"/>
              <a:gd name="connsiteX4" fmla="*/ 0 w 5389379"/>
              <a:gd name="connsiteY4" fmla="*/ 5389379 h 538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89379" h="5389379">
                <a:moveTo>
                  <a:pt x="0" y="2602331"/>
                </a:moveTo>
                <a:lnTo>
                  <a:pt x="2602331" y="0"/>
                </a:lnTo>
                <a:lnTo>
                  <a:pt x="5389379" y="0"/>
                </a:lnTo>
                <a:lnTo>
                  <a:pt x="5389379" y="5389379"/>
                </a:lnTo>
                <a:lnTo>
                  <a:pt x="0" y="53893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122" name="Slide Number Placeholder 5">
            <a:extLst>
              <a:ext uri="{FF2B5EF4-FFF2-40B4-BE49-F238E27FC236}">
                <a16:creationId xmlns:a16="http://schemas.microsoft.com/office/drawing/2014/main" id="{86220D3C-C38F-470C-95EF-BEC787AA3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41299" y="6356350"/>
            <a:ext cx="1926608" cy="365125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Tx/>
              <a:buNone/>
            </a:pPr>
            <a:fld id="{8BD0EF7C-290B-45A1-8968-49199B1A3F8A}" type="slidenum">
              <a:rPr lang="en-US" altLang="en-US" sz="1800" smtClean="0"/>
              <a:pPr algn="l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FontTx/>
                <a:buNone/>
              </a:pPr>
              <a:t>22</a:t>
            </a:fld>
            <a:endParaRPr lang="en-US" altLang="en-US" sz="1800"/>
          </a:p>
        </p:txBody>
      </p:sp>
      <p:sp>
        <p:nvSpPr>
          <p:cNvPr id="87" name="Freeform: Shape 86">
            <a:extLst>
              <a:ext uri="{FF2B5EF4-FFF2-40B4-BE49-F238E27FC236}">
                <a16:creationId xmlns:a16="http://schemas.microsoft.com/office/drawing/2014/main" id="{449E75B4-6C35-495B-850B-28CDE6E39E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76284" y="-576048"/>
            <a:ext cx="6791435" cy="5093576"/>
          </a:xfrm>
          <a:custGeom>
            <a:avLst/>
            <a:gdLst>
              <a:gd name="connsiteX0" fmla="*/ 0 w 6791435"/>
              <a:gd name="connsiteY0" fmla="*/ 4004387 h 6791435"/>
              <a:gd name="connsiteX1" fmla="*/ 81158 w 6791435"/>
              <a:gd name="connsiteY1" fmla="*/ 3923229 h 6791435"/>
              <a:gd name="connsiteX2" fmla="*/ 81158 w 6791435"/>
              <a:gd name="connsiteY2" fmla="*/ 6710277 h 6791435"/>
              <a:gd name="connsiteX3" fmla="*/ 6710277 w 6791435"/>
              <a:gd name="connsiteY3" fmla="*/ 6710277 h 6791435"/>
              <a:gd name="connsiteX4" fmla="*/ 6710277 w 6791435"/>
              <a:gd name="connsiteY4" fmla="*/ 81158 h 6791435"/>
              <a:gd name="connsiteX5" fmla="*/ 3923229 w 6791435"/>
              <a:gd name="connsiteY5" fmla="*/ 81158 h 6791435"/>
              <a:gd name="connsiteX6" fmla="*/ 4004387 w 6791435"/>
              <a:gd name="connsiteY6" fmla="*/ 0 h 6791435"/>
              <a:gd name="connsiteX7" fmla="*/ 6791435 w 6791435"/>
              <a:gd name="connsiteY7" fmla="*/ 0 h 6791435"/>
              <a:gd name="connsiteX8" fmla="*/ 6791435 w 6791435"/>
              <a:gd name="connsiteY8" fmla="*/ 6791435 h 6791435"/>
              <a:gd name="connsiteX9" fmla="*/ 0 w 6791435"/>
              <a:gd name="connsiteY9" fmla="*/ 6791435 h 679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791435" h="6791435">
                <a:moveTo>
                  <a:pt x="0" y="4004387"/>
                </a:moveTo>
                <a:lnTo>
                  <a:pt x="81158" y="3923229"/>
                </a:lnTo>
                <a:lnTo>
                  <a:pt x="81158" y="6710277"/>
                </a:lnTo>
                <a:lnTo>
                  <a:pt x="6710277" y="6710277"/>
                </a:lnTo>
                <a:lnTo>
                  <a:pt x="6710277" y="81158"/>
                </a:lnTo>
                <a:lnTo>
                  <a:pt x="3923229" y="81158"/>
                </a:lnTo>
                <a:lnTo>
                  <a:pt x="4004387" y="0"/>
                </a:lnTo>
                <a:lnTo>
                  <a:pt x="6791435" y="0"/>
                </a:lnTo>
                <a:lnTo>
                  <a:pt x="6791435" y="6791435"/>
                </a:lnTo>
                <a:lnTo>
                  <a:pt x="0" y="67914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123" name="Rectangle 2">
            <a:extLst>
              <a:ext uri="{FF2B5EF4-FFF2-40B4-BE49-F238E27FC236}">
                <a16:creationId xmlns:a16="http://schemas.microsoft.com/office/drawing/2014/main" id="{0597A8AE-023A-46C5-9AB0-8A81638449B5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2465265" y="895381"/>
            <a:ext cx="4940886" cy="2596417"/>
          </a:xfrm>
          <a:noFill/>
        </p:spPr>
        <p:txBody>
          <a:bodyPr anchor="ctr">
            <a:noAutofit/>
          </a:bodyPr>
          <a:lstStyle/>
          <a:p>
            <a:pPr eaLnBrk="1" hangingPunct="1"/>
            <a:r>
              <a:rPr lang="en-US" altLang="en-US" sz="3600" b="1" dirty="0">
                <a:solidFill>
                  <a:srgbClr val="080808"/>
                </a:solidFill>
              </a:rPr>
              <a:t>Quality Management Models/frameworks</a:t>
            </a:r>
          </a:p>
        </p:txBody>
      </p:sp>
      <p:sp>
        <p:nvSpPr>
          <p:cNvPr id="89" name="Isosceles Triangle 88">
            <a:extLst>
              <a:ext uri="{FF2B5EF4-FFF2-40B4-BE49-F238E27FC236}">
                <a16:creationId xmlns:a16="http://schemas.microsoft.com/office/drawing/2014/main" id="{0EB2D58A-B2F2-4B07-9595-4FED1037FF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25595" y="5398157"/>
            <a:ext cx="2201111" cy="146740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1" name="Isosceles Triangle 90">
            <a:extLst>
              <a:ext uri="{FF2B5EF4-FFF2-40B4-BE49-F238E27FC236}">
                <a16:creationId xmlns:a16="http://schemas.microsoft.com/office/drawing/2014/main" id="{DEB95C3F-0968-4E23-80BD-35CE22E833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21685" y="5117355"/>
            <a:ext cx="2622314" cy="1748210"/>
          </a:xfrm>
          <a:prstGeom prst="triangle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Isosceles Triangle 92">
            <a:extLst>
              <a:ext uri="{FF2B5EF4-FFF2-40B4-BE49-F238E27FC236}">
                <a16:creationId xmlns:a16="http://schemas.microsoft.com/office/drawing/2014/main" id="{16E9C92B-1893-4BFE-B7CF-905EB3F87D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86953" y="5949259"/>
            <a:ext cx="1374459" cy="916306"/>
          </a:xfrm>
          <a:prstGeom prst="triangle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3023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>
            <a:extLst>
              <a:ext uri="{FF2B5EF4-FFF2-40B4-BE49-F238E27FC236}">
                <a16:creationId xmlns:a16="http://schemas.microsoft.com/office/drawing/2014/main" id="{E533B017-8F9A-4F8B-9030-B89157A17C2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60759" y="3724095"/>
            <a:ext cx="2568807" cy="3027780"/>
          </a:xfrm>
        </p:spPr>
        <p:txBody>
          <a:bodyPr anchor="ctr">
            <a:normAutofit/>
          </a:bodyPr>
          <a:lstStyle/>
          <a:p>
            <a:r>
              <a:rPr lang="en-GB" altLang="en-US" sz="3600" b="1" dirty="0"/>
              <a:t>What are the models for?</a:t>
            </a:r>
            <a:r>
              <a:rPr lang="en-GB" altLang="en-US" sz="3100" b="1" dirty="0"/>
              <a:t> </a:t>
            </a:r>
            <a:endParaRPr lang="en-US" altLang="en-US" sz="3100"/>
          </a:p>
        </p:txBody>
      </p:sp>
      <p:pic>
        <p:nvPicPr>
          <p:cNvPr id="2" name="Picture 3" descr="A picture containing game&#10;&#10;Description generated with very high confidence">
            <a:extLst>
              <a:ext uri="{FF2B5EF4-FFF2-40B4-BE49-F238E27FC236}">
                <a16:creationId xmlns:a16="http://schemas.microsoft.com/office/drawing/2014/main" id="{56DAD078-EA67-4E52-9D6B-8485DFFD87D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7885" b="25202"/>
          <a:stretch/>
        </p:blipFill>
        <p:spPr>
          <a:xfrm>
            <a:off x="20" y="10"/>
            <a:ext cx="9143980" cy="3710603"/>
          </a:xfrm>
          <a:custGeom>
            <a:avLst/>
            <a:gdLst>
              <a:gd name="connsiteX0" fmla="*/ 0 w 12192000"/>
              <a:gd name="connsiteY0" fmla="*/ 0 h 3692092"/>
              <a:gd name="connsiteX1" fmla="*/ 12192000 w 12192000"/>
              <a:gd name="connsiteY1" fmla="*/ 0 h 3692092"/>
              <a:gd name="connsiteX2" fmla="*/ 12192000 w 12192000"/>
              <a:gd name="connsiteY2" fmla="*/ 3504824 h 3692092"/>
              <a:gd name="connsiteX3" fmla="*/ 12024691 w 12192000"/>
              <a:gd name="connsiteY3" fmla="*/ 3517794 h 3692092"/>
              <a:gd name="connsiteX4" fmla="*/ 160485 w 12192000"/>
              <a:gd name="connsiteY4" fmla="*/ 3663863 h 3692092"/>
              <a:gd name="connsiteX5" fmla="*/ 0 w 12192000"/>
              <a:gd name="connsiteY5" fmla="*/ 3692092 h 3692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D77B96-B36F-45CD-BF7C-86A4AF32A1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08553" y="3997265"/>
            <a:ext cx="6045380" cy="2467064"/>
          </a:xfr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>
              <a:buFont typeface="Wingdings"/>
              <a:buChar char="v"/>
              <a:defRPr/>
            </a:pPr>
            <a:r>
              <a:rPr lang="en-GB" dirty="0"/>
              <a:t>Help organisations to consider all aspects  </a:t>
            </a:r>
            <a:endParaRPr lang="en-US" dirty="0">
              <a:cs typeface="Arial"/>
            </a:endParaRPr>
          </a:p>
          <a:p>
            <a:pPr>
              <a:buFont typeface="Wingdings"/>
              <a:buChar char="v"/>
              <a:defRPr/>
            </a:pPr>
            <a:endParaRPr lang="en-US" dirty="0">
              <a:cs typeface="Arial"/>
            </a:endParaRPr>
          </a:p>
          <a:p>
            <a:pPr>
              <a:buFont typeface="Wingdings"/>
              <a:buChar char="v"/>
              <a:defRPr/>
            </a:pPr>
            <a:r>
              <a:rPr lang="en-GB" dirty="0"/>
              <a:t>self-assessment guides/guides for auditing or accreditation</a:t>
            </a:r>
            <a:endParaRPr lang="en-GB" dirty="0">
              <a:cs typeface="Arial"/>
            </a:endParaRPr>
          </a:p>
          <a:p>
            <a:pPr>
              <a:defRPr/>
            </a:pPr>
            <a:endParaRPr lang="en-US" sz="1600">
              <a:cs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6158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0AD06DE-896F-45B9-9C03-36C4883F0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059" y="2053641"/>
            <a:ext cx="2751871" cy="2760098"/>
          </a:xfrm>
        </p:spPr>
        <p:txBody>
          <a:bodyPr>
            <a:normAutofit fontScale="90000"/>
          </a:bodyPr>
          <a:lstStyle/>
          <a:p>
            <a:r>
              <a:rPr lang="en-GB" b="1" dirty="0">
                <a:ea typeface="+mj-lt"/>
                <a:cs typeface="+mj-lt"/>
              </a:rPr>
              <a:t>What are the models for? </a:t>
            </a:r>
            <a:endParaRPr lang="en-US" dirty="0">
              <a:ea typeface="+mj-lt"/>
              <a:cs typeface="+mj-lt"/>
            </a:endParaRPr>
          </a:p>
          <a:p>
            <a:endParaRPr lang="en-GB" dirty="0">
              <a:solidFill>
                <a:srgbClr val="FFFFFF"/>
              </a:solidFill>
              <a:cs typeface="Arial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AF9803-739D-4347-AF55-F1EAA04D4F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4723" y="485565"/>
            <a:ext cx="4856581" cy="6078897"/>
          </a:xfrm>
        </p:spPr>
        <p:txBody>
          <a:bodyPr anchor="ctr">
            <a:normAutofit/>
          </a:bodyPr>
          <a:lstStyle/>
          <a:p>
            <a:pPr algn="ctr">
              <a:buFont typeface="Wingdings"/>
              <a:buChar char="v"/>
            </a:pPr>
            <a:r>
              <a:rPr lang="en-US" dirty="0">
                <a:solidFill>
                  <a:srgbClr val="000000"/>
                </a:solidFill>
                <a:ea typeface="+mn-lt"/>
                <a:cs typeface="+mn-lt"/>
              </a:rPr>
              <a:t>Each model has a unique feature </a:t>
            </a:r>
            <a:endParaRPr lang="en-US">
              <a:cs typeface="Arial"/>
            </a:endParaRPr>
          </a:p>
          <a:p>
            <a:pPr marL="0" indent="0" algn="ctr">
              <a:buNone/>
            </a:pPr>
            <a:r>
              <a:rPr lang="en-US" b="1" i="1" dirty="0">
                <a:solidFill>
                  <a:srgbClr val="000000"/>
                </a:solidFill>
                <a:ea typeface="+mn-lt"/>
                <a:cs typeface="+mn-lt"/>
              </a:rPr>
              <a:t>    look at features</a:t>
            </a:r>
            <a:endParaRPr lang="en-US" i="1" dirty="0">
              <a:cs typeface="Arial"/>
            </a:endParaRPr>
          </a:p>
          <a:p>
            <a:endParaRPr lang="en-US" b="1" dirty="0">
              <a:solidFill>
                <a:srgbClr val="000000"/>
              </a:solidFill>
              <a:ea typeface="+mn-lt"/>
              <a:cs typeface="+mn-lt"/>
            </a:endParaRPr>
          </a:p>
          <a:p>
            <a:endParaRPr lang="en-US" b="1" dirty="0">
              <a:solidFill>
                <a:srgbClr val="000000"/>
              </a:solidFill>
              <a:ea typeface="+mn-lt"/>
              <a:cs typeface="+mn-lt"/>
            </a:endParaRPr>
          </a:p>
          <a:p>
            <a:pPr algn="ctr">
              <a:buFont typeface="Wingdings"/>
              <a:buChar char="v"/>
            </a:pPr>
            <a:r>
              <a:rPr lang="en-US" dirty="0">
                <a:solidFill>
                  <a:srgbClr val="000000"/>
                </a:solidFill>
                <a:ea typeface="+mn-lt"/>
                <a:cs typeface="+mn-lt"/>
              </a:rPr>
              <a:t> success not on the choice of the model </a:t>
            </a:r>
          </a:p>
          <a:p>
            <a:pPr marL="0" indent="0" algn="ctr">
              <a:buNone/>
            </a:pPr>
            <a:r>
              <a:rPr lang="en-US" b="1" i="1" dirty="0">
                <a:solidFill>
                  <a:srgbClr val="000000"/>
                </a:solidFill>
                <a:ea typeface="+mn-lt"/>
                <a:cs typeface="+mn-lt"/>
              </a:rPr>
              <a:t>but </a:t>
            </a:r>
          </a:p>
          <a:p>
            <a:pPr marL="0" indent="0" algn="ctr">
              <a:buNone/>
            </a:pPr>
            <a:r>
              <a:rPr lang="en-US" dirty="0">
                <a:solidFill>
                  <a:srgbClr val="000000"/>
                </a:solidFill>
                <a:ea typeface="+mn-lt"/>
                <a:cs typeface="+mn-lt"/>
              </a:rPr>
              <a:t>how and by whom it is applied</a:t>
            </a:r>
            <a:endParaRPr lang="en-US">
              <a:cs typeface="Arial"/>
            </a:endParaRPr>
          </a:p>
          <a:p>
            <a:endParaRPr lang="en-US" sz="2800" dirty="0">
              <a:solidFill>
                <a:srgbClr val="000000"/>
              </a:solidFill>
              <a:ea typeface="+mn-lt"/>
              <a:cs typeface="+mn-lt"/>
            </a:endParaRPr>
          </a:p>
          <a:p>
            <a:endParaRPr lang="en-US" sz="2800" b="1" dirty="0">
              <a:solidFill>
                <a:srgbClr val="000000"/>
              </a:solidFill>
              <a:cs typeface="Arial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0E6010-9705-432F-8B1B-4535A926A8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19447" y="6223702"/>
            <a:ext cx="428046" cy="31406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defRPr/>
            </a:pPr>
            <a:fld id="{8FC0C488-4192-4575-9943-E3931E0BB907}" type="slidenum">
              <a:rPr lang="en-US" altLang="en-US" sz="900">
                <a:solidFill>
                  <a:srgbClr val="898989"/>
                </a:solidFill>
              </a:rPr>
              <a:pPr>
                <a:spcAft>
                  <a:spcPts val="600"/>
                </a:spcAft>
                <a:defRPr/>
              </a:pPr>
              <a:t>24</a:t>
            </a:fld>
            <a:endParaRPr lang="en-US" altLang="en-US" sz="90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64533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F837543A-6020-4505-A233-C9DB4BF740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5B16301-FB18-48BA-A6DD-C37CAF6F9A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56521" y="1"/>
            <a:ext cx="851299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A8F683-450F-4945-8D05-7838E6FB37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4168866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cs typeface="Arial"/>
              </a:rPr>
              <a:t>Quality models in car manufacturing industry</a:t>
            </a:r>
          </a:p>
          <a:p>
            <a:pPr marL="0" indent="0">
              <a:buNone/>
            </a:pPr>
            <a:r>
              <a:rPr lang="en-GB" sz="1600" dirty="0">
                <a:cs typeface="Arial"/>
              </a:rPr>
              <a:t>Video - 3min</a:t>
            </a:r>
          </a:p>
          <a:p>
            <a:pPr marL="0" indent="0">
              <a:buNone/>
            </a:pPr>
            <a:endParaRPr lang="en-GB" dirty="0">
              <a:cs typeface="Arial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3C0D90E-074A-4F52-9B11-B52BEF4BCB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15982" y="2624479"/>
            <a:ext cx="609320" cy="812427"/>
          </a:xfrm>
          <a:prstGeom prst="ellipse">
            <a:avLst/>
          </a:prstGeom>
          <a:noFill/>
          <a:ln w="1270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Block Arc 21">
            <a:extLst>
              <a:ext uri="{FF2B5EF4-FFF2-40B4-BE49-F238E27FC236}">
                <a16:creationId xmlns:a16="http://schemas.microsoft.com/office/drawing/2014/main" id="{CABBD4C1-E6F8-46F6-8152-A8A97490B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6385863" y="1516981"/>
            <a:ext cx="2387600" cy="1790700"/>
          </a:xfrm>
          <a:prstGeom prst="blockArc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83BA5EF5-1FE9-4BF9-83BB-269BCDDF61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15982" y="0"/>
            <a:ext cx="1736438" cy="1550992"/>
          </a:xfrm>
          <a:custGeom>
            <a:avLst/>
            <a:gdLst>
              <a:gd name="connsiteX0" fmla="*/ 0 w 2315251"/>
              <a:gd name="connsiteY0" fmla="*/ 0 h 1550992"/>
              <a:gd name="connsiteX1" fmla="*/ 138700 w 2315251"/>
              <a:gd name="connsiteY1" fmla="*/ 0 h 1550992"/>
              <a:gd name="connsiteX2" fmla="*/ 138700 w 2315251"/>
              <a:gd name="connsiteY2" fmla="*/ 1361400 h 1550992"/>
              <a:gd name="connsiteX3" fmla="*/ 2107387 w 2315251"/>
              <a:gd name="connsiteY3" fmla="*/ 222673 h 1550992"/>
              <a:gd name="connsiteX4" fmla="*/ 1722420 w 2315251"/>
              <a:gd name="connsiteY4" fmla="*/ 0 h 1550992"/>
              <a:gd name="connsiteX5" fmla="*/ 1999436 w 2315251"/>
              <a:gd name="connsiteY5" fmla="*/ 0 h 1550992"/>
              <a:gd name="connsiteX6" fmla="*/ 2280549 w 2315251"/>
              <a:gd name="connsiteY6" fmla="*/ 162605 h 1550992"/>
              <a:gd name="connsiteX7" fmla="*/ 2305953 w 2315251"/>
              <a:gd name="connsiteY7" fmla="*/ 257336 h 1550992"/>
              <a:gd name="connsiteX8" fmla="*/ 2280549 w 2315251"/>
              <a:gd name="connsiteY8" fmla="*/ 282740 h 1550992"/>
              <a:gd name="connsiteX9" fmla="*/ 104026 w 2315251"/>
              <a:gd name="connsiteY9" fmla="*/ 1541710 h 1550992"/>
              <a:gd name="connsiteX10" fmla="*/ 69351 w 2315251"/>
              <a:gd name="connsiteY10" fmla="*/ 1550992 h 1550992"/>
              <a:gd name="connsiteX11" fmla="*/ 0 w 2315251"/>
              <a:gd name="connsiteY11" fmla="*/ 1481643 h 1550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15251" h="1550992">
                <a:moveTo>
                  <a:pt x="0" y="0"/>
                </a:moveTo>
                <a:lnTo>
                  <a:pt x="138700" y="0"/>
                </a:lnTo>
                <a:lnTo>
                  <a:pt x="138700" y="1361400"/>
                </a:lnTo>
                <a:lnTo>
                  <a:pt x="2107387" y="222673"/>
                </a:lnTo>
                <a:lnTo>
                  <a:pt x="1722420" y="0"/>
                </a:lnTo>
                <a:lnTo>
                  <a:pt x="1999436" y="0"/>
                </a:lnTo>
                <a:lnTo>
                  <a:pt x="2280549" y="162605"/>
                </a:lnTo>
                <a:cubicBezTo>
                  <a:pt x="2313720" y="181745"/>
                  <a:pt x="2325104" y="224155"/>
                  <a:pt x="2305953" y="257336"/>
                </a:cubicBezTo>
                <a:cubicBezTo>
                  <a:pt x="2299872" y="267889"/>
                  <a:pt x="2291101" y="276648"/>
                  <a:pt x="2280549" y="282740"/>
                </a:cubicBezTo>
                <a:lnTo>
                  <a:pt x="104026" y="1541710"/>
                </a:lnTo>
                <a:cubicBezTo>
                  <a:pt x="93484" y="1547802"/>
                  <a:pt x="81523" y="1551003"/>
                  <a:pt x="69351" y="1550992"/>
                </a:cubicBezTo>
                <a:cubicBezTo>
                  <a:pt x="31049" y="1550992"/>
                  <a:pt x="0" y="1519944"/>
                  <a:pt x="0" y="1481643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B3BCACB-5880-460B-9606-8C433A9AF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793478" y="1331572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88853921-7BC9-4BDE-ACAB-133C683C8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54162" y="4112081"/>
            <a:ext cx="889838" cy="1771650"/>
          </a:xfrm>
          <a:custGeom>
            <a:avLst/>
            <a:gdLst>
              <a:gd name="connsiteX0" fmla="*/ 61913 w 1186451"/>
              <a:gd name="connsiteY0" fmla="*/ 0 h 1771650"/>
              <a:gd name="connsiteX1" fmla="*/ 1186451 w 1186451"/>
              <a:gd name="connsiteY1" fmla="*/ 0 h 1771650"/>
              <a:gd name="connsiteX2" fmla="*/ 1186451 w 1186451"/>
              <a:gd name="connsiteY2" fmla="*/ 123825 h 1771650"/>
              <a:gd name="connsiteX3" fmla="*/ 123825 w 1186451"/>
              <a:gd name="connsiteY3" fmla="*/ 123825 h 1771650"/>
              <a:gd name="connsiteX4" fmla="*/ 123825 w 1186451"/>
              <a:gd name="connsiteY4" fmla="*/ 1647825 h 1771650"/>
              <a:gd name="connsiteX5" fmla="*/ 1186451 w 1186451"/>
              <a:gd name="connsiteY5" fmla="*/ 1647825 h 1771650"/>
              <a:gd name="connsiteX6" fmla="*/ 1186451 w 1186451"/>
              <a:gd name="connsiteY6" fmla="*/ 1771650 h 1771650"/>
              <a:gd name="connsiteX7" fmla="*/ 61913 w 1186451"/>
              <a:gd name="connsiteY7" fmla="*/ 1771650 h 1771650"/>
              <a:gd name="connsiteX8" fmla="*/ 0 w 1186451"/>
              <a:gd name="connsiteY8" fmla="*/ 1709738 h 1771650"/>
              <a:gd name="connsiteX9" fmla="*/ 0 w 1186451"/>
              <a:gd name="connsiteY9" fmla="*/ 61913 h 1771650"/>
              <a:gd name="connsiteX10" fmla="*/ 61913 w 1186451"/>
              <a:gd name="connsiteY10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6451" h="1771650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723937-EC92-4ADB-97BA-CDF4CEE24B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335078" y="6356350"/>
            <a:ext cx="1180272" cy="365125"/>
          </a:xfrm>
          <a:prstGeom prst="ellipse">
            <a:avLst/>
          </a:prstGeo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defRPr/>
            </a:pPr>
            <a:fld id="{8FC0C488-4192-4575-9943-E3931E0BB907}" type="slidenum">
              <a:rPr lang="en-US" altLang="en-US" sz="1200"/>
              <a:pPr>
                <a:lnSpc>
                  <a:spcPct val="90000"/>
                </a:lnSpc>
                <a:spcAft>
                  <a:spcPts val="600"/>
                </a:spcAft>
                <a:defRPr/>
              </a:pPr>
              <a:t>25</a:t>
            </a:fld>
            <a:endParaRPr lang="en-US" altLang="en-US" sz="1200"/>
          </a:p>
        </p:txBody>
      </p:sp>
      <p:sp>
        <p:nvSpPr>
          <p:cNvPr id="30" name="Arc 29">
            <a:extLst>
              <a:ext uri="{FF2B5EF4-FFF2-40B4-BE49-F238E27FC236}">
                <a16:creationId xmlns:a16="http://schemas.microsoft.com/office/drawing/2014/main" id="{09192968-3AE7-4470-A61C-97294BB927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992895">
            <a:off x="4565205" y="4145122"/>
            <a:ext cx="3062574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3AB72E55-43E4-4356-BFE8-E2102CB0B5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15982" y="4962670"/>
            <a:ext cx="1982514" cy="1895331"/>
          </a:xfrm>
          <a:custGeom>
            <a:avLst/>
            <a:gdLst>
              <a:gd name="connsiteX0" fmla="*/ 1321676 w 2643352"/>
              <a:gd name="connsiteY0" fmla="*/ 0 h 1895331"/>
              <a:gd name="connsiteX1" fmla="*/ 2643352 w 2643352"/>
              <a:gd name="connsiteY1" fmla="*/ 1321676 h 1895331"/>
              <a:gd name="connsiteX2" fmla="*/ 2539488 w 2643352"/>
              <a:gd name="connsiteY2" fmla="*/ 1836132 h 1895331"/>
              <a:gd name="connsiteX3" fmla="*/ 2510970 w 2643352"/>
              <a:gd name="connsiteY3" fmla="*/ 1895331 h 1895331"/>
              <a:gd name="connsiteX4" fmla="*/ 132382 w 2643352"/>
              <a:gd name="connsiteY4" fmla="*/ 1895331 h 1895331"/>
              <a:gd name="connsiteX5" fmla="*/ 103864 w 2643352"/>
              <a:gd name="connsiteY5" fmla="*/ 1836132 h 1895331"/>
              <a:gd name="connsiteX6" fmla="*/ 0 w 2643352"/>
              <a:gd name="connsiteY6" fmla="*/ 1321676 h 1895331"/>
              <a:gd name="connsiteX7" fmla="*/ 1321676 w 2643352"/>
              <a:gd name="connsiteY7" fmla="*/ 0 h 1895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43352" h="1895331">
                <a:moveTo>
                  <a:pt x="1321676" y="0"/>
                </a:moveTo>
                <a:cubicBezTo>
                  <a:pt x="2051617" y="0"/>
                  <a:pt x="2643352" y="591735"/>
                  <a:pt x="2643352" y="1321676"/>
                </a:cubicBezTo>
                <a:cubicBezTo>
                  <a:pt x="2643352" y="1504161"/>
                  <a:pt x="2606369" y="1678009"/>
                  <a:pt x="2539488" y="1836132"/>
                </a:cubicBezTo>
                <a:lnTo>
                  <a:pt x="2510970" y="1895331"/>
                </a:lnTo>
                <a:lnTo>
                  <a:pt x="132382" y="1895331"/>
                </a:lnTo>
                <a:lnTo>
                  <a:pt x="103864" y="1836132"/>
                </a:lnTo>
                <a:cubicBezTo>
                  <a:pt x="36984" y="1678009"/>
                  <a:pt x="0" y="1504161"/>
                  <a:pt x="0" y="1321676"/>
                </a:cubicBezTo>
                <a:cubicBezTo>
                  <a:pt x="0" y="591735"/>
                  <a:pt x="591735" y="0"/>
                  <a:pt x="132167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6344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:a16="http://schemas.microsoft.com/office/drawing/2014/main" id="{D3FFFA32-D9F4-4AF9-A025-CD128AC85E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360967"/>
            <a:ext cx="9144000" cy="5497033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2823A416-999C-4FA3-A853-0AE48404B5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0" y="0"/>
            <a:ext cx="9144000" cy="3049325"/>
            <a:chOff x="0" y="3808676"/>
            <a:chExt cx="12192000" cy="3049325"/>
          </a:xfrm>
        </p:grpSpPr>
        <p:pic>
          <p:nvPicPr>
            <p:cNvPr id="76" name="Picture 75">
              <a:extLst>
                <a:ext uri="{FF2B5EF4-FFF2-40B4-BE49-F238E27FC236}">
                  <a16:creationId xmlns:a16="http://schemas.microsoft.com/office/drawing/2014/main" id="{9362F656-1A8D-4BA3-BA72-92332E75DB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5716" b="9820"/>
            <a:stretch>
              <a:fillRect/>
            </a:stretch>
          </p:blipFill>
          <p:spPr>
            <a:xfrm>
              <a:off x="0" y="3808676"/>
              <a:ext cx="12192000" cy="3049325"/>
            </a:xfrm>
            <a:custGeom>
              <a:avLst/>
              <a:gdLst>
                <a:gd name="connsiteX0" fmla="*/ 0 w 12192000"/>
                <a:gd name="connsiteY0" fmla="*/ 0 h 3049325"/>
                <a:gd name="connsiteX1" fmla="*/ 12192000 w 12192000"/>
                <a:gd name="connsiteY1" fmla="*/ 0 h 3049325"/>
                <a:gd name="connsiteX2" fmla="*/ 12192000 w 12192000"/>
                <a:gd name="connsiteY2" fmla="*/ 3049325 h 3049325"/>
                <a:gd name="connsiteX3" fmla="*/ 0 w 12192000"/>
                <a:gd name="connsiteY3" fmla="*/ 3049325 h 3049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92000" h="3049325">
                  <a:moveTo>
                    <a:pt x="0" y="0"/>
                  </a:moveTo>
                  <a:lnTo>
                    <a:pt x="12192000" y="0"/>
                  </a:lnTo>
                  <a:lnTo>
                    <a:pt x="12192000" y="3049325"/>
                  </a:lnTo>
                  <a:lnTo>
                    <a:pt x="0" y="3049325"/>
                  </a:lnTo>
                  <a:close/>
                </a:path>
              </a:pathLst>
            </a:custGeom>
          </p:spPr>
        </p:pic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9338807D-FB66-4E3A-9CF0-786662C4AB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067339" y="5375082"/>
              <a:ext cx="373711" cy="405516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8131" name="Rectangle 2">
            <a:extLst>
              <a:ext uri="{FF2B5EF4-FFF2-40B4-BE49-F238E27FC236}">
                <a16:creationId xmlns:a16="http://schemas.microsoft.com/office/drawing/2014/main" id="{549DF67D-C598-4196-A804-D35A9EF7B6F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84419" y="448056"/>
            <a:ext cx="7375161" cy="1066802"/>
          </a:xfrm>
        </p:spPr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</a:pPr>
            <a:r>
              <a:rPr lang="en-GB" altLang="en-US" sz="3000" b="1">
                <a:solidFill>
                  <a:srgbClr val="3F3F3F"/>
                </a:solidFill>
              </a:rPr>
              <a:t>Health service models or frameworks as a prerequisite for assessment</a:t>
            </a:r>
            <a:endParaRPr lang="en-US" altLang="en-US" sz="3000" b="1">
              <a:solidFill>
                <a:srgbClr val="3F3F3F"/>
              </a:solidFill>
            </a:endParaRPr>
          </a:p>
        </p:txBody>
      </p:sp>
      <p:sp>
        <p:nvSpPr>
          <p:cNvPr id="48132" name="Rectangle 3">
            <a:extLst>
              <a:ext uri="{FF2B5EF4-FFF2-40B4-BE49-F238E27FC236}">
                <a16:creationId xmlns:a16="http://schemas.microsoft.com/office/drawing/2014/main" id="{EFEC4A83-2BE8-40FB-8458-7C2B260B817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08041" y="2287325"/>
            <a:ext cx="8999802" cy="4685233"/>
          </a:xfr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lvl="1" eaLnBrk="1" hangingPunct="1">
              <a:lnSpc>
                <a:spcPct val="90000"/>
              </a:lnSpc>
            </a:pPr>
            <a:r>
              <a:rPr lang="en-GB" altLang="en-US" sz="3200" b="1" dirty="0">
                <a:solidFill>
                  <a:srgbClr val="FFFFFF"/>
                </a:solidFill>
              </a:rPr>
              <a:t>how are the relevant parts of the health system function and interact. </a:t>
            </a:r>
            <a:endParaRPr lang="en-GB" altLang="en-US" sz="3200" b="1" dirty="0">
              <a:solidFill>
                <a:srgbClr val="FFFFFF"/>
              </a:solidFill>
              <a:cs typeface="Arial"/>
            </a:endParaRPr>
          </a:p>
          <a:p>
            <a:pPr lvl="1">
              <a:lnSpc>
                <a:spcPct val="90000"/>
              </a:lnSpc>
            </a:pPr>
            <a:endParaRPr lang="en-GB" altLang="en-US" sz="3200" b="1" dirty="0">
              <a:solidFill>
                <a:srgbClr val="FFFFFF"/>
              </a:solidFill>
              <a:cs typeface="Arial"/>
            </a:endParaRPr>
          </a:p>
          <a:p>
            <a:pPr lvl="1">
              <a:lnSpc>
                <a:spcPct val="90000"/>
              </a:lnSpc>
            </a:pPr>
            <a:r>
              <a:rPr lang="en-GB" altLang="en-US" sz="3200" b="1" dirty="0">
                <a:solidFill>
                  <a:srgbClr val="FFFFFF"/>
                </a:solidFill>
              </a:rPr>
              <a:t> link service components, interactions, stakeholders </a:t>
            </a:r>
            <a:r>
              <a:rPr lang="en-GB" altLang="en-US" sz="3200" dirty="0">
                <a:solidFill>
                  <a:srgbClr val="FFFFFF"/>
                </a:solidFill>
              </a:rPr>
              <a:t>(e.g. service users and providers)</a:t>
            </a:r>
            <a:r>
              <a:rPr lang="en-GB" altLang="en-US" sz="3200" b="1" dirty="0">
                <a:solidFill>
                  <a:srgbClr val="FFFFFF"/>
                </a:solidFill>
              </a:rPr>
              <a:t> and factors influencing their interaction</a:t>
            </a:r>
            <a:endParaRPr lang="en-GB" altLang="en-US" sz="3200" b="1" dirty="0">
              <a:solidFill>
                <a:srgbClr val="FFFFFF"/>
              </a:solidFill>
              <a:cs typeface="Arial"/>
            </a:endParaRPr>
          </a:p>
          <a:p>
            <a:pPr lvl="1" eaLnBrk="1" hangingPunct="1">
              <a:lnSpc>
                <a:spcPct val="90000"/>
              </a:lnSpc>
            </a:pPr>
            <a:endParaRPr lang="en-GB" altLang="en-US" sz="2400" b="1" dirty="0">
              <a:solidFill>
                <a:srgbClr val="FFFFFF"/>
              </a:solidFill>
              <a:cs typeface="Arial"/>
            </a:endParaRPr>
          </a:p>
          <a:p>
            <a:pPr lvl="1" eaLnBrk="1" hangingPunct="1">
              <a:lnSpc>
                <a:spcPct val="90000"/>
              </a:lnSpc>
            </a:pPr>
            <a:endParaRPr lang="en-GB" altLang="en-US" sz="2400" b="1" dirty="0">
              <a:solidFill>
                <a:srgbClr val="FFFFFF"/>
              </a:solidFill>
              <a:cs typeface="Arial"/>
            </a:endParaRPr>
          </a:p>
          <a:p>
            <a:pPr eaLnBrk="1" hangingPunct="1">
              <a:lnSpc>
                <a:spcPct val="90000"/>
              </a:lnSpc>
            </a:pPr>
            <a:endParaRPr lang="en-US" altLang="en-US" sz="1500" b="1">
              <a:solidFill>
                <a:srgbClr val="FFFFFF"/>
              </a:solidFill>
            </a:endParaRPr>
          </a:p>
        </p:txBody>
      </p:sp>
      <p:sp>
        <p:nvSpPr>
          <p:cNvPr id="48130" name="Slide Number Placeholder 5">
            <a:extLst>
              <a:ext uri="{FF2B5EF4-FFF2-40B4-BE49-F238E27FC236}">
                <a16:creationId xmlns:a16="http://schemas.microsoft.com/office/drawing/2014/main" id="{B6C1A59B-DA0E-40F9-9AD8-B9970FD262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19447" y="6223702"/>
            <a:ext cx="428046" cy="314067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ts val="600"/>
              </a:spcAft>
              <a:buFontTx/>
              <a:buNone/>
            </a:pPr>
            <a:fld id="{7100D0D3-53C8-44C5-8AF4-5306A147BB64}" type="slidenum">
              <a:rPr lang="en-US" altLang="en-US" sz="900">
                <a:solidFill>
                  <a:srgbClr val="FFFFFF"/>
                </a:solidFill>
              </a:rPr>
              <a:pPr>
                <a:spcBef>
                  <a:spcPct val="0"/>
                </a:spcBef>
                <a:spcAft>
                  <a:spcPts val="600"/>
                </a:spcAft>
                <a:buFontTx/>
                <a:buNone/>
              </a:pPr>
              <a:t>26</a:t>
            </a:fld>
            <a:endParaRPr lang="en-US" altLang="en-US" sz="900">
              <a:solidFill>
                <a:srgbClr val="FFFFFF"/>
              </a:solidFill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:a16="http://schemas.microsoft.com/office/drawing/2014/main" id="{D3FFFA32-D9F4-4AF9-A025-CD128AC85E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360967"/>
            <a:ext cx="9144000" cy="5497033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2823A416-999C-4FA3-A853-0AE48404B5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0" y="0"/>
            <a:ext cx="9144000" cy="3049325"/>
            <a:chOff x="0" y="3808676"/>
            <a:chExt cx="12192000" cy="3049325"/>
          </a:xfrm>
        </p:grpSpPr>
        <p:pic>
          <p:nvPicPr>
            <p:cNvPr id="76" name="Picture 75">
              <a:extLst>
                <a:ext uri="{FF2B5EF4-FFF2-40B4-BE49-F238E27FC236}">
                  <a16:creationId xmlns:a16="http://schemas.microsoft.com/office/drawing/2014/main" id="{9362F656-1A8D-4BA3-BA72-92332E75DB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5716" b="9820"/>
            <a:stretch>
              <a:fillRect/>
            </a:stretch>
          </p:blipFill>
          <p:spPr>
            <a:xfrm>
              <a:off x="0" y="3808676"/>
              <a:ext cx="12192000" cy="3049325"/>
            </a:xfrm>
            <a:custGeom>
              <a:avLst/>
              <a:gdLst>
                <a:gd name="connsiteX0" fmla="*/ 0 w 12192000"/>
                <a:gd name="connsiteY0" fmla="*/ 0 h 3049325"/>
                <a:gd name="connsiteX1" fmla="*/ 12192000 w 12192000"/>
                <a:gd name="connsiteY1" fmla="*/ 0 h 3049325"/>
                <a:gd name="connsiteX2" fmla="*/ 12192000 w 12192000"/>
                <a:gd name="connsiteY2" fmla="*/ 3049325 h 3049325"/>
                <a:gd name="connsiteX3" fmla="*/ 0 w 12192000"/>
                <a:gd name="connsiteY3" fmla="*/ 3049325 h 3049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92000" h="3049325">
                  <a:moveTo>
                    <a:pt x="0" y="0"/>
                  </a:moveTo>
                  <a:lnTo>
                    <a:pt x="12192000" y="0"/>
                  </a:lnTo>
                  <a:lnTo>
                    <a:pt x="12192000" y="3049325"/>
                  </a:lnTo>
                  <a:lnTo>
                    <a:pt x="0" y="3049325"/>
                  </a:lnTo>
                  <a:close/>
                </a:path>
              </a:pathLst>
            </a:custGeom>
          </p:spPr>
        </p:pic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9338807D-FB66-4E3A-9CF0-786662C4AB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067339" y="5375082"/>
              <a:ext cx="373711" cy="405516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8131" name="Rectangle 2">
            <a:extLst>
              <a:ext uri="{FF2B5EF4-FFF2-40B4-BE49-F238E27FC236}">
                <a16:creationId xmlns:a16="http://schemas.microsoft.com/office/drawing/2014/main" id="{549DF67D-C598-4196-A804-D35A9EF7B6F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84419" y="448056"/>
            <a:ext cx="7375161" cy="1066802"/>
          </a:xfrm>
        </p:spPr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</a:pPr>
            <a:r>
              <a:rPr lang="en-GB" altLang="en-US" sz="3000" b="1">
                <a:solidFill>
                  <a:srgbClr val="3F3F3F"/>
                </a:solidFill>
              </a:rPr>
              <a:t>Health service models or frameworks as a prerequisite for assessment</a:t>
            </a:r>
            <a:endParaRPr lang="en-US" altLang="en-US" sz="3000" b="1">
              <a:solidFill>
                <a:srgbClr val="3F3F3F"/>
              </a:solidFill>
            </a:endParaRPr>
          </a:p>
        </p:txBody>
      </p:sp>
      <p:sp>
        <p:nvSpPr>
          <p:cNvPr id="48132" name="Rectangle 3">
            <a:extLst>
              <a:ext uri="{FF2B5EF4-FFF2-40B4-BE49-F238E27FC236}">
                <a16:creationId xmlns:a16="http://schemas.microsoft.com/office/drawing/2014/main" id="{EFEC4A83-2BE8-40FB-8458-7C2B260B817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08041" y="2287325"/>
            <a:ext cx="8999802" cy="4685233"/>
          </a:xfr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lvl="1" eaLnBrk="1" hangingPunct="1">
              <a:lnSpc>
                <a:spcPct val="90000"/>
              </a:lnSpc>
            </a:pPr>
            <a:endParaRPr lang="en-GB" altLang="en-US" sz="3200" b="1" dirty="0">
              <a:solidFill>
                <a:srgbClr val="FFFFFF"/>
              </a:solidFill>
              <a:cs typeface="Arial"/>
            </a:endParaRPr>
          </a:p>
          <a:p>
            <a:pPr lvl="1" eaLnBrk="1" hangingPunct="1">
              <a:lnSpc>
                <a:spcPct val="90000"/>
              </a:lnSpc>
            </a:pPr>
            <a:endParaRPr lang="en-GB" altLang="en-US" sz="3200" b="1" dirty="0">
              <a:solidFill>
                <a:srgbClr val="FFFFFF"/>
              </a:solidFill>
              <a:cs typeface="Arial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GB" altLang="en-US" sz="3200" b="1" dirty="0">
                <a:solidFill>
                  <a:srgbClr val="FFFFFF"/>
                </a:solidFill>
              </a:rPr>
              <a:t>Simplification of the real situation for the sake of being operational</a:t>
            </a:r>
            <a:endParaRPr lang="en-GB" altLang="en-US" sz="3200" b="1" dirty="0">
              <a:solidFill>
                <a:srgbClr val="FFFFFF"/>
              </a:solidFill>
              <a:cs typeface="Arial"/>
            </a:endParaRPr>
          </a:p>
          <a:p>
            <a:pPr lvl="1" eaLnBrk="1" hangingPunct="1">
              <a:lnSpc>
                <a:spcPct val="90000"/>
              </a:lnSpc>
            </a:pPr>
            <a:endParaRPr lang="en-GB" altLang="en-US" sz="3200" b="1" dirty="0">
              <a:solidFill>
                <a:srgbClr val="FFFFFF"/>
              </a:solidFill>
              <a:cs typeface="Arial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GB" altLang="en-US" sz="3200" b="1" dirty="0">
                <a:solidFill>
                  <a:srgbClr val="FFFFFF"/>
                </a:solidFill>
              </a:rPr>
              <a:t>Aims at understanding the process of interest (</a:t>
            </a:r>
            <a:r>
              <a:rPr lang="en-GB" altLang="en-US" sz="3200" dirty="0">
                <a:solidFill>
                  <a:srgbClr val="FFFFFF"/>
                </a:solidFill>
              </a:rPr>
              <a:t>in our case health seeking and service delivery)</a:t>
            </a:r>
            <a:r>
              <a:rPr lang="en-GB" altLang="en-US" sz="3200" b="1" dirty="0">
                <a:solidFill>
                  <a:srgbClr val="FFFFFF"/>
                </a:solidFill>
              </a:rPr>
              <a:t> and finally to predict effects of interventions</a:t>
            </a:r>
            <a:endParaRPr lang="en-GB" altLang="en-US" sz="3200" b="1" dirty="0">
              <a:solidFill>
                <a:srgbClr val="FFFFFF"/>
              </a:solidFill>
              <a:cs typeface="Arial"/>
            </a:endParaRPr>
          </a:p>
          <a:p>
            <a:pPr eaLnBrk="1" hangingPunct="1">
              <a:lnSpc>
                <a:spcPct val="90000"/>
              </a:lnSpc>
            </a:pPr>
            <a:endParaRPr lang="en-US" altLang="en-US" b="1" dirty="0">
              <a:solidFill>
                <a:srgbClr val="FFFFFF"/>
              </a:solidFill>
              <a:cs typeface="Arial"/>
            </a:endParaRPr>
          </a:p>
        </p:txBody>
      </p:sp>
      <p:sp>
        <p:nvSpPr>
          <p:cNvPr id="48130" name="Slide Number Placeholder 5">
            <a:extLst>
              <a:ext uri="{FF2B5EF4-FFF2-40B4-BE49-F238E27FC236}">
                <a16:creationId xmlns:a16="http://schemas.microsoft.com/office/drawing/2014/main" id="{B6C1A59B-DA0E-40F9-9AD8-B9970FD262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19447" y="6223702"/>
            <a:ext cx="428046" cy="314067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ts val="600"/>
              </a:spcAft>
              <a:buFontTx/>
              <a:buNone/>
            </a:pPr>
            <a:fld id="{7100D0D3-53C8-44C5-8AF4-5306A147BB64}" type="slidenum">
              <a:rPr lang="en-US" altLang="en-US" sz="900">
                <a:solidFill>
                  <a:srgbClr val="FFFFFF"/>
                </a:solidFill>
              </a:rPr>
              <a:pPr>
                <a:spcBef>
                  <a:spcPct val="0"/>
                </a:spcBef>
                <a:spcAft>
                  <a:spcPts val="600"/>
                </a:spcAft>
                <a:buFontTx/>
                <a:buNone/>
              </a:pPr>
              <a:t>27</a:t>
            </a:fld>
            <a:endParaRPr lang="en-US" altLang="en-US" sz="9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37980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80" name="Picture 3">
            <a:extLst>
              <a:ext uri="{FF2B5EF4-FFF2-40B4-BE49-F238E27FC236}">
                <a16:creationId xmlns:a16="http://schemas.microsoft.com/office/drawing/2014/main" id="{1EDC6A47-6A8C-4804-A31B-B35892D5C681}"/>
              </a:ext>
            </a:extLst>
          </p:cNvPr>
          <p:cNvPicPr>
            <a:picLocks noGrp="1" noChangeAspect="1" noChangeArrowheads="1"/>
          </p:cNvPicPr>
          <p:nvPr>
            <p:ph type="body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316" r="4" b="12601"/>
          <a:stretch/>
        </p:blipFill>
        <p:spPr>
          <a:xfrm>
            <a:off x="20" y="-1"/>
            <a:ext cx="9143980" cy="4394997"/>
          </a:xfrm>
          <a:prstGeom prst="rect">
            <a:avLst/>
          </a:prstGeom>
        </p:spPr>
      </p:pic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303CC970-4826-4CED-8063-0FB6766354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6214888" y="4564049"/>
            <a:ext cx="2929112" cy="2293951"/>
          </a:xfrm>
          <a:custGeom>
            <a:avLst/>
            <a:gdLst>
              <a:gd name="connsiteX0" fmla="*/ 0 w 3905483"/>
              <a:gd name="connsiteY0" fmla="*/ 2293951 h 2293951"/>
              <a:gd name="connsiteX1" fmla="*/ 3905483 w 3905483"/>
              <a:gd name="connsiteY1" fmla="*/ 2293951 h 2293951"/>
              <a:gd name="connsiteX2" fmla="*/ 3905483 w 3905483"/>
              <a:gd name="connsiteY2" fmla="*/ 0 h 2293951"/>
              <a:gd name="connsiteX3" fmla="*/ 2479521 w 3905483"/>
              <a:gd name="connsiteY3" fmla="*/ 0 h 2293951"/>
              <a:gd name="connsiteX4" fmla="*/ 1739055 w 3905483"/>
              <a:gd name="connsiteY4" fmla="*/ 0 h 2293951"/>
              <a:gd name="connsiteX5" fmla="*/ 1737976 w 3905483"/>
              <a:gd name="connsiteY5" fmla="*/ 2332 h 2293951"/>
              <a:gd name="connsiteX6" fmla="*/ 1061319 w 3905483"/>
              <a:gd name="connsiteY6" fmla="*/ 2332 h 2293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05483" h="2293951">
                <a:moveTo>
                  <a:pt x="0" y="2293951"/>
                </a:moveTo>
                <a:lnTo>
                  <a:pt x="3905483" y="2293951"/>
                </a:lnTo>
                <a:lnTo>
                  <a:pt x="3905483" y="0"/>
                </a:lnTo>
                <a:lnTo>
                  <a:pt x="2479521" y="0"/>
                </a:lnTo>
                <a:lnTo>
                  <a:pt x="1739055" y="0"/>
                </a:lnTo>
                <a:lnTo>
                  <a:pt x="1737976" y="2332"/>
                </a:lnTo>
                <a:lnTo>
                  <a:pt x="1061319" y="2332"/>
                </a:lnTo>
                <a:close/>
              </a:path>
            </a:pathLst>
          </a:custGeom>
          <a:solidFill>
            <a:srgbClr val="B4B4B4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14490D63-3365-45CC-AC50-705C1B7681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4564049"/>
            <a:ext cx="6833104" cy="2293951"/>
          </a:xfrm>
          <a:custGeom>
            <a:avLst/>
            <a:gdLst>
              <a:gd name="connsiteX0" fmla="*/ 0 w 9110805"/>
              <a:gd name="connsiteY0" fmla="*/ 2293951 h 2293951"/>
              <a:gd name="connsiteX1" fmla="*/ 107316 w 9110805"/>
              <a:gd name="connsiteY1" fmla="*/ 2293951 h 2293951"/>
              <a:gd name="connsiteX2" fmla="*/ 7277190 w 9110805"/>
              <a:gd name="connsiteY2" fmla="*/ 2293951 h 2293951"/>
              <a:gd name="connsiteX3" fmla="*/ 8048407 w 9110805"/>
              <a:gd name="connsiteY3" fmla="*/ 2293951 h 2293951"/>
              <a:gd name="connsiteX4" fmla="*/ 9110805 w 9110805"/>
              <a:gd name="connsiteY4" fmla="*/ 0 h 2293951"/>
              <a:gd name="connsiteX5" fmla="*/ 8339588 w 9110805"/>
              <a:gd name="connsiteY5" fmla="*/ 0 h 2293951"/>
              <a:gd name="connsiteX6" fmla="*/ 107316 w 9110805"/>
              <a:gd name="connsiteY6" fmla="*/ 0 h 2293951"/>
              <a:gd name="connsiteX7" fmla="*/ 0 w 9110805"/>
              <a:gd name="connsiteY7" fmla="*/ 0 h 2293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10805" h="2293951">
                <a:moveTo>
                  <a:pt x="0" y="2293951"/>
                </a:moveTo>
                <a:lnTo>
                  <a:pt x="107316" y="2293951"/>
                </a:lnTo>
                <a:lnTo>
                  <a:pt x="7277190" y="2293951"/>
                </a:lnTo>
                <a:lnTo>
                  <a:pt x="8048407" y="2293951"/>
                </a:lnTo>
                <a:lnTo>
                  <a:pt x="9110805" y="0"/>
                </a:lnTo>
                <a:lnTo>
                  <a:pt x="8339588" y="0"/>
                </a:lnTo>
                <a:lnTo>
                  <a:pt x="107316" y="0"/>
                </a:lnTo>
                <a:lnTo>
                  <a:pt x="0" y="0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0179" name="Rectangle 2">
            <a:extLst>
              <a:ext uri="{FF2B5EF4-FFF2-40B4-BE49-F238E27FC236}">
                <a16:creationId xmlns:a16="http://schemas.microsoft.com/office/drawing/2014/main" id="{43008723-AD4A-47FE-A59A-BC01FA73532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30936" y="4858247"/>
            <a:ext cx="5237125" cy="102643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eaLnBrk="1" hangingPunct="1">
              <a:lnSpc>
                <a:spcPct val="90000"/>
              </a:lnSpc>
            </a:pPr>
            <a:r>
              <a:rPr lang="en-US" altLang="en-US" sz="4200" kern="1200" dirty="0">
                <a:solidFill>
                  <a:srgbClr val="FFFFFF"/>
                </a:solidFill>
                <a:cs typeface="Arial"/>
              </a:rPr>
              <a:t>Models</a:t>
            </a:r>
            <a:endParaRPr lang="en-US" altLang="en-US" sz="4200" kern="1200" dirty="0">
              <a:solidFill>
                <a:srgbClr val="FFFFFF"/>
              </a:solidFill>
            </a:endParaRPr>
          </a:p>
        </p:txBody>
      </p:sp>
      <p:sp>
        <p:nvSpPr>
          <p:cNvPr id="50178" name="Slide Number Placeholder 5">
            <a:extLst>
              <a:ext uri="{FF2B5EF4-FFF2-40B4-BE49-F238E27FC236}">
                <a16:creationId xmlns:a16="http://schemas.microsoft.com/office/drawing/2014/main" id="{9BEFA712-386D-4E62-97D8-F22C3701B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17418" y="6053734"/>
            <a:ext cx="1597932" cy="365125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ctr">
            <a:norm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auto">
              <a:spcBef>
                <a:spcPts val="0"/>
              </a:spcBef>
              <a:spcAft>
                <a:spcPts val="600"/>
              </a:spcAft>
              <a:buNone/>
              <a:defRPr/>
            </a:pPr>
            <a:fld id="{529C8449-820A-4F17-9AA4-733784B6179E}" type="slidenum">
              <a:rPr lang="en-US" altLang="en-US" sz="1200">
                <a:solidFill>
                  <a:schemeClr val="tx1">
                    <a:alpha val="80000"/>
                  </a:schemeClr>
                </a:solidFill>
                <a:latin typeface="Calibri" panose="020F0502020204030204"/>
              </a:rPr>
              <a:pPr fontAlgn="auto">
                <a:spcBef>
                  <a:spcPts val="0"/>
                </a:spcBef>
                <a:spcAft>
                  <a:spcPts val="600"/>
                </a:spcAft>
                <a:buNone/>
                <a:defRPr/>
              </a:pPr>
              <a:t>28</a:t>
            </a:fld>
            <a:endParaRPr lang="en-US" altLang="en-US" sz="1200">
              <a:solidFill>
                <a:schemeClr val="tx1">
                  <a:alpha val="80000"/>
                </a:schemeClr>
              </a:solidFill>
              <a:latin typeface="Calibri" panose="020F0502020204030204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Slide Number Placeholder 5">
            <a:extLst>
              <a:ext uri="{FF2B5EF4-FFF2-40B4-BE49-F238E27FC236}">
                <a16:creationId xmlns:a16="http://schemas.microsoft.com/office/drawing/2014/main" id="{0F1FF806-607B-4F2B-8F8E-6664FCF0F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3CC21435-0565-4108-B1AC-3E780BCDE60D}" type="slidenum">
              <a:rPr lang="en-US" altLang="en-US" sz="1400" smtClean="0"/>
              <a:pPr>
                <a:spcBef>
                  <a:spcPct val="0"/>
                </a:spcBef>
                <a:buFontTx/>
                <a:buNone/>
              </a:pPr>
              <a:t>29</a:t>
            </a:fld>
            <a:endParaRPr lang="en-US" altLang="en-US" sz="1400"/>
          </a:p>
        </p:txBody>
      </p:sp>
      <p:sp>
        <p:nvSpPr>
          <p:cNvPr id="52227" name="Rectangle 2">
            <a:extLst>
              <a:ext uri="{FF2B5EF4-FFF2-40B4-BE49-F238E27FC236}">
                <a16:creationId xmlns:a16="http://schemas.microsoft.com/office/drawing/2014/main" id="{4E1FAA03-A189-4843-B7C4-D68BB00A6E0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000" b="1"/>
              <a:t>A Comprehensive Approach to</a:t>
            </a:r>
            <a:br>
              <a:rPr lang="en-US" altLang="en-US" sz="4000" b="1"/>
            </a:br>
            <a:r>
              <a:rPr lang="en-US" altLang="en-US" sz="4000" b="1"/>
              <a:t>Quality Management is Needed</a:t>
            </a:r>
            <a:br>
              <a:rPr lang="en-US" altLang="en-US" sz="4000"/>
            </a:br>
            <a:endParaRPr lang="en-US" altLang="en-US" sz="4000"/>
          </a:p>
        </p:txBody>
      </p:sp>
      <p:pic>
        <p:nvPicPr>
          <p:cNvPr id="52228" name="Picture 3">
            <a:extLst>
              <a:ext uri="{FF2B5EF4-FFF2-40B4-BE49-F238E27FC236}">
                <a16:creationId xmlns:a16="http://schemas.microsoft.com/office/drawing/2014/main" id="{72508CE7-4D52-4771-8BB7-749B377222C0}"/>
              </a:ext>
            </a:extLst>
          </p:cNvPr>
          <p:cNvPicPr>
            <a:picLocks noGrp="1" noChangeAspect="1" noChangeArrowheads="1"/>
          </p:cNvPicPr>
          <p:nvPr>
            <p:ph type="body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t="26938" r="13889" b="24237"/>
          <a:stretch>
            <a:fillRect/>
          </a:stretch>
        </p:blipFill>
        <p:spPr>
          <a:xfrm>
            <a:off x="609600" y="1828800"/>
            <a:ext cx="7924800" cy="4267200"/>
          </a:xfr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8570" y="1441867"/>
            <a:ext cx="5163160" cy="386738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6961" y="5685574"/>
            <a:ext cx="3549794" cy="219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25" dirty="0"/>
              <a:t>Source: https://i.ytimg.com/vi/ZpFqnefTGA8/maxresdefault.jpg</a:t>
            </a:r>
          </a:p>
        </p:txBody>
      </p:sp>
      <p:sp>
        <p:nvSpPr>
          <p:cNvPr id="2" name="Rectangle 1"/>
          <p:cNvSpPr/>
          <p:nvPr/>
        </p:nvSpPr>
        <p:spPr>
          <a:xfrm>
            <a:off x="226961" y="4637354"/>
            <a:ext cx="8576012" cy="831953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b="1" dirty="0"/>
              <a:t>Is a general term applicable to any trait or characteristic whether individual or generic </a:t>
            </a:r>
            <a:r>
              <a:rPr lang="en-GB" dirty="0"/>
              <a:t>– </a:t>
            </a:r>
            <a:r>
              <a:rPr lang="en-GB" i="1" dirty="0"/>
              <a:t>Merriam-Webster dictionary</a:t>
            </a:r>
            <a:endParaRPr lang="en-US" i="1" dirty="0"/>
          </a:p>
        </p:txBody>
      </p:sp>
      <p:sp>
        <p:nvSpPr>
          <p:cNvPr id="3" name="Rectangle 2"/>
          <p:cNvSpPr/>
          <p:nvPr/>
        </p:nvSpPr>
        <p:spPr>
          <a:xfrm>
            <a:off x="473244" y="1098967"/>
            <a:ext cx="8083445" cy="685799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/>
            <a:r>
              <a:rPr lang="en-US" b="1" i="1" dirty="0">
                <a:solidFill>
                  <a:srgbClr val="202124"/>
                </a:solidFill>
              </a:rPr>
              <a:t>The totality of features and characteristics of a product or service that bears its ability to satisfy stated or implied needs - ISO 8402-1986 standard</a:t>
            </a:r>
            <a:endParaRPr lang="en-US" b="1" i="1" dirty="0">
              <a:solidFill>
                <a:prstClr val="black"/>
              </a:solidFill>
            </a:endParaRPr>
          </a:p>
          <a:p>
            <a:pPr algn="ctr"/>
            <a:endParaRPr lang="en-US" b="1" i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A2CB7B99-EF7B-4B50-85F9-BD6639D876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3CD1EA40-7116-4FCB-9369-70F29FAA91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4949071" cy="323398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323" name="Rectangle 2">
            <a:extLst>
              <a:ext uri="{FF2B5EF4-FFF2-40B4-BE49-F238E27FC236}">
                <a16:creationId xmlns:a16="http://schemas.microsoft.com/office/drawing/2014/main" id="{23EB5023-6FF6-4C01-B04A-82AC9468839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74986" y="679927"/>
            <a:ext cx="3798352" cy="2270664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/>
              <a:t>Quality management frameworks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BF647E38-F93D-4661-8D77-CE13EEB65B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455228" cy="323398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6B501860-732B-4F81-B802-0BC1362279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91533" y="73152"/>
            <a:ext cx="884223" cy="232963"/>
            <a:chOff x="7763256" y="73152"/>
            <a:chExt cx="1178966" cy="232963"/>
          </a:xfrm>
        </p:grpSpPr>
        <p:sp>
          <p:nvSpPr>
            <p:cNvPr id="80" name="Rectangle 64">
              <a:extLst>
                <a:ext uri="{FF2B5EF4-FFF2-40B4-BE49-F238E27FC236}">
                  <a16:creationId xmlns:a16="http://schemas.microsoft.com/office/drawing/2014/main" id="{7AEEE40F-5C8B-41BA-99C7-93C0B4F0E7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Rectangle 66">
              <a:extLst>
                <a:ext uri="{FF2B5EF4-FFF2-40B4-BE49-F238E27FC236}">
                  <a16:creationId xmlns:a16="http://schemas.microsoft.com/office/drawing/2014/main" id="{BFD7D304-78CD-4FA4-9CC1-A9AF2DEEF9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Rectangle 64">
              <a:extLst>
                <a:ext uri="{FF2B5EF4-FFF2-40B4-BE49-F238E27FC236}">
                  <a16:creationId xmlns:a16="http://schemas.microsoft.com/office/drawing/2014/main" id="{CB485B10-A976-48D3-8B25-66AE766D20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ectangle 66">
              <a:extLst>
                <a:ext uri="{FF2B5EF4-FFF2-40B4-BE49-F238E27FC236}">
                  <a16:creationId xmlns:a16="http://schemas.microsoft.com/office/drawing/2014/main" id="{92D136E2-0A2B-4F92-8CD0-4A4627B564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64">
              <a:extLst>
                <a:ext uri="{FF2B5EF4-FFF2-40B4-BE49-F238E27FC236}">
                  <a16:creationId xmlns:a16="http://schemas.microsoft.com/office/drawing/2014/main" id="{599F940C-EF42-4439-BE4F-5145445B1F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66">
              <a:extLst>
                <a:ext uri="{FF2B5EF4-FFF2-40B4-BE49-F238E27FC236}">
                  <a16:creationId xmlns:a16="http://schemas.microsoft.com/office/drawing/2014/main" id="{B036AE7A-1B5B-43A6-951B-1819EEA88C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ectangle 64">
              <a:extLst>
                <a:ext uri="{FF2B5EF4-FFF2-40B4-BE49-F238E27FC236}">
                  <a16:creationId xmlns:a16="http://schemas.microsoft.com/office/drawing/2014/main" id="{2098787F-1ACB-4460-B580-83F0A01212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66">
              <a:extLst>
                <a:ext uri="{FF2B5EF4-FFF2-40B4-BE49-F238E27FC236}">
                  <a16:creationId xmlns:a16="http://schemas.microsoft.com/office/drawing/2014/main" id="{7A3440DA-DA3B-4B20-A990-F540267E04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Rectangle 64">
              <a:extLst>
                <a:ext uri="{FF2B5EF4-FFF2-40B4-BE49-F238E27FC236}">
                  <a16:creationId xmlns:a16="http://schemas.microsoft.com/office/drawing/2014/main" id="{C336D65B-E377-4439-B6C0-E3D045D7D6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 66">
              <a:extLst>
                <a:ext uri="{FF2B5EF4-FFF2-40B4-BE49-F238E27FC236}">
                  <a16:creationId xmlns:a16="http://schemas.microsoft.com/office/drawing/2014/main" id="{BEB6753F-2024-4BCE-9A02-A1C6031BC0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64">
              <a:extLst>
                <a:ext uri="{FF2B5EF4-FFF2-40B4-BE49-F238E27FC236}">
                  <a16:creationId xmlns:a16="http://schemas.microsoft.com/office/drawing/2014/main" id="{4D3283F2-5307-46FF-BB1B-39769D1EAA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ectangle 66">
              <a:extLst>
                <a:ext uri="{FF2B5EF4-FFF2-40B4-BE49-F238E27FC236}">
                  <a16:creationId xmlns:a16="http://schemas.microsoft.com/office/drawing/2014/main" id="{EEE26DD7-4392-4D58-93D0-2C9A8DBE79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ectangle 64">
              <a:extLst>
                <a:ext uri="{FF2B5EF4-FFF2-40B4-BE49-F238E27FC236}">
                  <a16:creationId xmlns:a16="http://schemas.microsoft.com/office/drawing/2014/main" id="{9B470E57-93D2-4139-ABBE-B4A0005164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Rectangle 66">
              <a:extLst>
                <a:ext uri="{FF2B5EF4-FFF2-40B4-BE49-F238E27FC236}">
                  <a16:creationId xmlns:a16="http://schemas.microsoft.com/office/drawing/2014/main" id="{92C2E4C2-ED9D-49E8-B3E2-5EAF369308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Rectangle 64">
              <a:extLst>
                <a:ext uri="{FF2B5EF4-FFF2-40B4-BE49-F238E27FC236}">
                  <a16:creationId xmlns:a16="http://schemas.microsoft.com/office/drawing/2014/main" id="{3C50CAEF-FA0F-4879-941E-BD6614272B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Rectangle 66">
              <a:extLst>
                <a:ext uri="{FF2B5EF4-FFF2-40B4-BE49-F238E27FC236}">
                  <a16:creationId xmlns:a16="http://schemas.microsoft.com/office/drawing/2014/main" id="{4A9FD627-D2FF-43AC-92A2-1C51E987F7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Rectangle 64">
              <a:extLst>
                <a:ext uri="{FF2B5EF4-FFF2-40B4-BE49-F238E27FC236}">
                  <a16:creationId xmlns:a16="http://schemas.microsoft.com/office/drawing/2014/main" id="{00855280-04D6-4350-8EEB-9FC1D5DE9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Rectangle 66">
              <a:extLst>
                <a:ext uri="{FF2B5EF4-FFF2-40B4-BE49-F238E27FC236}">
                  <a16:creationId xmlns:a16="http://schemas.microsoft.com/office/drawing/2014/main" id="{DD1AEAC2-2591-4A29-8BFA-DB32DCDC5E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Rectangle 64">
              <a:extLst>
                <a:ext uri="{FF2B5EF4-FFF2-40B4-BE49-F238E27FC236}">
                  <a16:creationId xmlns:a16="http://schemas.microsoft.com/office/drawing/2014/main" id="{62BBAD1B-3F45-400B-9E7F-196FCE72A6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Rectangle 66">
              <a:extLst>
                <a:ext uri="{FF2B5EF4-FFF2-40B4-BE49-F238E27FC236}">
                  <a16:creationId xmlns:a16="http://schemas.microsoft.com/office/drawing/2014/main" id="{2E39B33C-A679-45B1-A095-279FEAB8F6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" name="Picture 2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4218CF27-E8A9-4A01-81F9-ECB6AE08B6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400" r="4" b="17452"/>
          <a:stretch/>
        </p:blipFill>
        <p:spPr>
          <a:xfrm>
            <a:off x="4954982" y="1"/>
            <a:ext cx="4189018" cy="3026004"/>
          </a:xfrm>
          <a:prstGeom prst="rect">
            <a:avLst/>
          </a:prstGeom>
        </p:spPr>
      </p:pic>
      <p:sp>
        <p:nvSpPr>
          <p:cNvPr id="101" name="Rectangle 100">
            <a:extLst>
              <a:ext uri="{FF2B5EF4-FFF2-40B4-BE49-F238E27FC236}">
                <a16:creationId xmlns:a16="http://schemas.microsoft.com/office/drawing/2014/main" id="{D6C80E47-971C-437F-B030-191115B01D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233984"/>
            <a:ext cx="455228" cy="36240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322" name="Slide Number Placeholder 5">
            <a:extLst>
              <a:ext uri="{FF2B5EF4-FFF2-40B4-BE49-F238E27FC236}">
                <a16:creationId xmlns:a16="http://schemas.microsoft.com/office/drawing/2014/main" id="{D6C9C31E-5E5A-4277-98CD-37908F372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173" y="3379979"/>
            <a:ext cx="342900" cy="365760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 fontScale="55000" lnSpcReduction="20000"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Tx/>
              <a:buNone/>
            </a:pPr>
            <a:fld id="{576A279A-7646-444C-9AC2-1D4963EA56C4}" type="slidenum">
              <a:rPr lang="en-US" altLang="en-US" sz="2000">
                <a:solidFill>
                  <a:srgbClr val="FFFFFF"/>
                </a:solidFill>
              </a:rPr>
              <a:pPr algn="ctr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FontTx/>
                <a:buNone/>
              </a:pPr>
              <a:t>30</a:t>
            </a:fld>
            <a:endParaRPr lang="en-US" altLang="en-US" sz="2000">
              <a:solidFill>
                <a:srgbClr val="FFFFFF"/>
              </a:solidFill>
            </a:endParaRPr>
          </a:p>
        </p:txBody>
      </p:sp>
      <p:sp>
        <p:nvSpPr>
          <p:cNvPr id="56324" name="Rectangle 3">
            <a:extLst>
              <a:ext uri="{FF2B5EF4-FFF2-40B4-BE49-F238E27FC236}">
                <a16:creationId xmlns:a16="http://schemas.microsoft.com/office/drawing/2014/main" id="{60D51DD5-2675-4400-A9E3-684D6E2D1C8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73062" y="3310297"/>
            <a:ext cx="8078848" cy="3385437"/>
          </a:xfr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marL="0" indent="0" eaLnBrk="1" hangingPunct="1">
              <a:buNone/>
            </a:pPr>
            <a:r>
              <a:rPr lang="en-US" altLang="en-US" sz="2000" dirty="0"/>
              <a:t>A set of principles that together provide a structure to plan, monitor and evaluate quality</a:t>
            </a:r>
            <a:endParaRPr lang="en-US" altLang="en-US" sz="2000" dirty="0">
              <a:cs typeface="Arial"/>
            </a:endParaRPr>
          </a:p>
          <a:p>
            <a:pPr marL="0" indent="0">
              <a:buNone/>
            </a:pPr>
            <a:endParaRPr lang="en-US" altLang="en-US" sz="2000" dirty="0">
              <a:cs typeface="Arial"/>
            </a:endParaRPr>
          </a:p>
          <a:p>
            <a:pPr lvl="1" eaLnBrk="1" hangingPunct="1"/>
            <a:r>
              <a:rPr lang="en-US" altLang="en-US" sz="2000" dirty="0"/>
              <a:t>Continuous Quality improvement (CQI)</a:t>
            </a:r>
            <a:endParaRPr lang="en-US" altLang="en-US" sz="2000" dirty="0">
              <a:cs typeface="Arial"/>
            </a:endParaRPr>
          </a:p>
          <a:p>
            <a:pPr lvl="1" eaLnBrk="1" hangingPunct="1"/>
            <a:r>
              <a:rPr lang="en-US" altLang="en-US" sz="2000" dirty="0"/>
              <a:t>Total quality management (TQM)</a:t>
            </a:r>
            <a:endParaRPr lang="en-US" altLang="en-US" sz="2000" dirty="0">
              <a:cs typeface="Arial"/>
            </a:endParaRPr>
          </a:p>
          <a:p>
            <a:pPr lvl="1" eaLnBrk="1" hangingPunct="1"/>
            <a:r>
              <a:rPr lang="en-US" altLang="en-US" sz="2000" dirty="0"/>
              <a:t>International Standards Organization (ISO)</a:t>
            </a:r>
            <a:endParaRPr lang="en-US" altLang="en-US" sz="2000" dirty="0">
              <a:cs typeface="Arial"/>
            </a:endParaRPr>
          </a:p>
          <a:p>
            <a:pPr lvl="1" eaLnBrk="1" hangingPunct="1"/>
            <a:r>
              <a:rPr lang="en-US" altLang="en-US" sz="2000" dirty="0"/>
              <a:t>Joint Commission Accreditation Health Organization (JCAHO)</a:t>
            </a:r>
            <a:endParaRPr lang="en-US" altLang="en-US" sz="2000" dirty="0">
              <a:cs typeface="Arial"/>
            </a:endParaRPr>
          </a:p>
          <a:p>
            <a:pPr lvl="1" eaLnBrk="1" hangingPunct="1"/>
            <a:r>
              <a:rPr lang="en-US" altLang="en-US" sz="2000" dirty="0"/>
              <a:t>European Foundation for Quality Management model  (EFQM – Excellence model)</a:t>
            </a:r>
            <a:endParaRPr lang="en-US" altLang="en-US" sz="2000" dirty="0">
              <a:cs typeface="Arial"/>
            </a:endParaRPr>
          </a:p>
        </p:txBody>
      </p:sp>
    </p:spTree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7" name="Rectangle 146">
            <a:extLst>
              <a:ext uri="{FF2B5EF4-FFF2-40B4-BE49-F238E27FC236}">
                <a16:creationId xmlns:a16="http://schemas.microsoft.com/office/drawing/2014/main" id="{A2CB7B99-EF7B-4B50-85F9-BD6639D876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3CD1EA40-7116-4FCB-9369-70F29FAA91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4949071" cy="323398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323" name="Rectangle 2">
            <a:extLst>
              <a:ext uri="{FF2B5EF4-FFF2-40B4-BE49-F238E27FC236}">
                <a16:creationId xmlns:a16="http://schemas.microsoft.com/office/drawing/2014/main" id="{23EB5023-6FF6-4C01-B04A-82AC9468839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89363" y="679927"/>
            <a:ext cx="3783975" cy="1997495"/>
          </a:xfrm>
        </p:spPr>
        <p:txBody>
          <a:bodyPr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US" sz="3700" b="1" dirty="0">
                <a:ea typeface="+mj-lt"/>
                <a:cs typeface="+mj-lt"/>
              </a:rPr>
              <a:t>Continuous Quality improvement (CQI)</a:t>
            </a:r>
            <a:endParaRPr lang="en-US" sz="3700" b="1" dirty="0"/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BF647E38-F93D-4661-8D77-CE13EEB65B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455228" cy="323398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6B501860-732B-4F81-B802-0BC1362279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91533" y="73152"/>
            <a:ext cx="884223" cy="232963"/>
            <a:chOff x="7763256" y="73152"/>
            <a:chExt cx="1178966" cy="232963"/>
          </a:xfrm>
        </p:grpSpPr>
        <p:sp>
          <p:nvSpPr>
            <p:cNvPr id="154" name="Rectangle 64">
              <a:extLst>
                <a:ext uri="{FF2B5EF4-FFF2-40B4-BE49-F238E27FC236}">
                  <a16:creationId xmlns:a16="http://schemas.microsoft.com/office/drawing/2014/main" id="{7AEEE40F-5C8B-41BA-99C7-93C0B4F0E7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Rectangle 66">
              <a:extLst>
                <a:ext uri="{FF2B5EF4-FFF2-40B4-BE49-F238E27FC236}">
                  <a16:creationId xmlns:a16="http://schemas.microsoft.com/office/drawing/2014/main" id="{BFD7D304-78CD-4FA4-9CC1-A9AF2DEEF9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Rectangle 64">
              <a:extLst>
                <a:ext uri="{FF2B5EF4-FFF2-40B4-BE49-F238E27FC236}">
                  <a16:creationId xmlns:a16="http://schemas.microsoft.com/office/drawing/2014/main" id="{CB485B10-A976-48D3-8B25-66AE766D20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Rectangle 66">
              <a:extLst>
                <a:ext uri="{FF2B5EF4-FFF2-40B4-BE49-F238E27FC236}">
                  <a16:creationId xmlns:a16="http://schemas.microsoft.com/office/drawing/2014/main" id="{92D136E2-0A2B-4F92-8CD0-4A4627B564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Rectangle 64">
              <a:extLst>
                <a:ext uri="{FF2B5EF4-FFF2-40B4-BE49-F238E27FC236}">
                  <a16:creationId xmlns:a16="http://schemas.microsoft.com/office/drawing/2014/main" id="{599F940C-EF42-4439-BE4F-5145445B1F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Rectangle 66">
              <a:extLst>
                <a:ext uri="{FF2B5EF4-FFF2-40B4-BE49-F238E27FC236}">
                  <a16:creationId xmlns:a16="http://schemas.microsoft.com/office/drawing/2014/main" id="{B036AE7A-1B5B-43A6-951B-1819EEA88C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Rectangle 64">
              <a:extLst>
                <a:ext uri="{FF2B5EF4-FFF2-40B4-BE49-F238E27FC236}">
                  <a16:creationId xmlns:a16="http://schemas.microsoft.com/office/drawing/2014/main" id="{2098787F-1ACB-4460-B580-83F0A01212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Rectangle 66">
              <a:extLst>
                <a:ext uri="{FF2B5EF4-FFF2-40B4-BE49-F238E27FC236}">
                  <a16:creationId xmlns:a16="http://schemas.microsoft.com/office/drawing/2014/main" id="{7A3440DA-DA3B-4B20-A990-F540267E04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Rectangle 64">
              <a:extLst>
                <a:ext uri="{FF2B5EF4-FFF2-40B4-BE49-F238E27FC236}">
                  <a16:creationId xmlns:a16="http://schemas.microsoft.com/office/drawing/2014/main" id="{C336D65B-E377-4439-B6C0-E3D045D7D6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Rectangle 66">
              <a:extLst>
                <a:ext uri="{FF2B5EF4-FFF2-40B4-BE49-F238E27FC236}">
                  <a16:creationId xmlns:a16="http://schemas.microsoft.com/office/drawing/2014/main" id="{BEB6753F-2024-4BCE-9A02-A1C6031BC0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Rectangle 64">
              <a:extLst>
                <a:ext uri="{FF2B5EF4-FFF2-40B4-BE49-F238E27FC236}">
                  <a16:creationId xmlns:a16="http://schemas.microsoft.com/office/drawing/2014/main" id="{4D3283F2-5307-46FF-BB1B-39769D1EAA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Rectangle 66">
              <a:extLst>
                <a:ext uri="{FF2B5EF4-FFF2-40B4-BE49-F238E27FC236}">
                  <a16:creationId xmlns:a16="http://schemas.microsoft.com/office/drawing/2014/main" id="{EEE26DD7-4392-4D58-93D0-2C9A8DBE79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Rectangle 64">
              <a:extLst>
                <a:ext uri="{FF2B5EF4-FFF2-40B4-BE49-F238E27FC236}">
                  <a16:creationId xmlns:a16="http://schemas.microsoft.com/office/drawing/2014/main" id="{9B470E57-93D2-4139-ABBE-B4A0005164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Rectangle 66">
              <a:extLst>
                <a:ext uri="{FF2B5EF4-FFF2-40B4-BE49-F238E27FC236}">
                  <a16:creationId xmlns:a16="http://schemas.microsoft.com/office/drawing/2014/main" id="{92C2E4C2-ED9D-49E8-B3E2-5EAF369308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Rectangle 64">
              <a:extLst>
                <a:ext uri="{FF2B5EF4-FFF2-40B4-BE49-F238E27FC236}">
                  <a16:creationId xmlns:a16="http://schemas.microsoft.com/office/drawing/2014/main" id="{3C50CAEF-FA0F-4879-941E-BD6614272B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Rectangle 66">
              <a:extLst>
                <a:ext uri="{FF2B5EF4-FFF2-40B4-BE49-F238E27FC236}">
                  <a16:creationId xmlns:a16="http://schemas.microsoft.com/office/drawing/2014/main" id="{4A9FD627-D2FF-43AC-92A2-1C51E987F7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Rectangle 64">
              <a:extLst>
                <a:ext uri="{FF2B5EF4-FFF2-40B4-BE49-F238E27FC236}">
                  <a16:creationId xmlns:a16="http://schemas.microsoft.com/office/drawing/2014/main" id="{00855280-04D6-4350-8EEB-9FC1D5DE9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Rectangle 66">
              <a:extLst>
                <a:ext uri="{FF2B5EF4-FFF2-40B4-BE49-F238E27FC236}">
                  <a16:creationId xmlns:a16="http://schemas.microsoft.com/office/drawing/2014/main" id="{DD1AEAC2-2591-4A29-8BFA-DB32DCDC5E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Rectangle 64">
              <a:extLst>
                <a:ext uri="{FF2B5EF4-FFF2-40B4-BE49-F238E27FC236}">
                  <a16:creationId xmlns:a16="http://schemas.microsoft.com/office/drawing/2014/main" id="{62BBAD1B-3F45-400B-9E7F-196FCE72A6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Rectangle 66">
              <a:extLst>
                <a:ext uri="{FF2B5EF4-FFF2-40B4-BE49-F238E27FC236}">
                  <a16:creationId xmlns:a16="http://schemas.microsoft.com/office/drawing/2014/main" id="{2E39B33C-A679-45B1-A095-279FEAB8F6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" name="Picture 2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4218CF27-E8A9-4A01-81F9-ECB6AE08B6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400" r="4" b="17452"/>
          <a:stretch/>
        </p:blipFill>
        <p:spPr>
          <a:xfrm>
            <a:off x="4954982" y="1"/>
            <a:ext cx="4189018" cy="3026004"/>
          </a:xfrm>
          <a:prstGeom prst="rect">
            <a:avLst/>
          </a:prstGeom>
        </p:spPr>
      </p:pic>
      <p:sp>
        <p:nvSpPr>
          <p:cNvPr id="175" name="Rectangle 174">
            <a:extLst>
              <a:ext uri="{FF2B5EF4-FFF2-40B4-BE49-F238E27FC236}">
                <a16:creationId xmlns:a16="http://schemas.microsoft.com/office/drawing/2014/main" id="{D6C80E47-971C-437F-B030-191115B01D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233984"/>
            <a:ext cx="455228" cy="36240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322" name="Slide Number Placeholder 5">
            <a:extLst>
              <a:ext uri="{FF2B5EF4-FFF2-40B4-BE49-F238E27FC236}">
                <a16:creationId xmlns:a16="http://schemas.microsoft.com/office/drawing/2014/main" id="{D6C9C31E-5E5A-4277-98CD-37908F372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173" y="3379979"/>
            <a:ext cx="342900" cy="365760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 fontScale="55000" lnSpcReduction="20000"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Tx/>
              <a:buNone/>
            </a:pPr>
            <a:fld id="{576A279A-7646-444C-9AC2-1D4963EA56C4}" type="slidenum">
              <a:rPr lang="en-US" altLang="en-US" sz="2000">
                <a:solidFill>
                  <a:srgbClr val="FFFFFF"/>
                </a:solidFill>
              </a:rPr>
              <a:pPr algn="ctr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FontTx/>
                <a:buNone/>
              </a:pPr>
              <a:t>31</a:t>
            </a:fld>
            <a:endParaRPr lang="en-US" altLang="en-US" sz="2000">
              <a:solidFill>
                <a:srgbClr val="FFFFFF"/>
              </a:solidFill>
            </a:endParaRPr>
          </a:p>
        </p:txBody>
      </p:sp>
      <p:sp>
        <p:nvSpPr>
          <p:cNvPr id="56324" name="Rectangle 3">
            <a:extLst>
              <a:ext uri="{FF2B5EF4-FFF2-40B4-BE49-F238E27FC236}">
                <a16:creationId xmlns:a16="http://schemas.microsoft.com/office/drawing/2014/main" id="{60D51DD5-2675-4400-A9E3-684D6E2D1C8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8609" y="3238411"/>
            <a:ext cx="8855226" cy="3601096"/>
          </a:xfr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 eaLnBrk="1" hangingPunct="1"/>
            <a:r>
              <a:rPr lang="en-US" u="sng" dirty="0">
                <a:ea typeface="+mn-lt"/>
                <a:cs typeface="+mn-lt"/>
              </a:rPr>
              <a:t>organizational wide </a:t>
            </a:r>
            <a:r>
              <a:rPr lang="en-US" dirty="0">
                <a:ea typeface="+mn-lt"/>
                <a:cs typeface="+mn-lt"/>
              </a:rPr>
              <a:t>strategy</a:t>
            </a:r>
            <a:endParaRPr lang="en-US" dirty="0">
              <a:cs typeface="Arial"/>
            </a:endParaRPr>
          </a:p>
          <a:p>
            <a:pPr algn="ctr"/>
            <a:r>
              <a:rPr lang="en-US" dirty="0">
                <a:ea typeface="+mn-lt"/>
                <a:cs typeface="+mn-lt"/>
              </a:rPr>
              <a:t>continuous basis </a:t>
            </a:r>
            <a:endParaRPr lang="en-US" dirty="0">
              <a:cs typeface="Arial"/>
            </a:endParaRPr>
          </a:p>
          <a:p>
            <a:pPr algn="ctr"/>
            <a:r>
              <a:rPr lang="en-US" dirty="0">
                <a:ea typeface="+mn-lt"/>
                <a:cs typeface="+mn-lt"/>
              </a:rPr>
              <a:t>internally driven</a:t>
            </a:r>
          </a:p>
          <a:p>
            <a:pPr algn="ctr"/>
            <a:r>
              <a:rPr lang="en-US" u="sng" dirty="0">
                <a:ea typeface="+mn-lt"/>
                <a:cs typeface="+mn-lt"/>
              </a:rPr>
              <a:t>constant</a:t>
            </a:r>
            <a:r>
              <a:rPr lang="en-US" dirty="0">
                <a:ea typeface="+mn-lt"/>
                <a:cs typeface="+mn-lt"/>
              </a:rPr>
              <a:t>  assessments </a:t>
            </a:r>
          </a:p>
          <a:p>
            <a:pPr algn="ctr"/>
            <a:r>
              <a:rPr lang="en-US" dirty="0">
                <a:ea typeface="+mn-lt"/>
                <a:cs typeface="+mn-lt"/>
              </a:rPr>
              <a:t>Correct defects at early stages</a:t>
            </a:r>
            <a:endParaRPr lang="en-US" dirty="0">
              <a:cs typeface="Arial"/>
            </a:endParaRPr>
          </a:p>
          <a:p>
            <a:endParaRPr lang="en-US" sz="1800" b="1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06433690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A2CB7B99-EF7B-4B50-85F9-BD6639D876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CD1EA40-7116-4FCB-9369-70F29FAA91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4949071" cy="323398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7EABA3-7C38-437E-B5DD-AFCB6D4C68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4986" y="679927"/>
            <a:ext cx="3798352" cy="2270664"/>
          </a:xfrm>
        </p:spPr>
        <p:txBody>
          <a:bodyPr>
            <a:normAutofit/>
          </a:bodyPr>
          <a:lstStyle/>
          <a:p>
            <a:r>
              <a:rPr lang="en-US">
                <a:ea typeface="+mj-lt"/>
                <a:cs typeface="+mj-lt"/>
              </a:rPr>
              <a:t>Total quality management (TQM)</a:t>
            </a:r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F647E38-F93D-4661-8D77-CE13EEB65B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455228" cy="323398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B501860-732B-4F81-B802-0BC1362279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91533" y="73152"/>
            <a:ext cx="884223" cy="232963"/>
            <a:chOff x="7763256" y="73152"/>
            <a:chExt cx="1178966" cy="232963"/>
          </a:xfrm>
        </p:grpSpPr>
        <p:sp>
          <p:nvSpPr>
            <p:cNvPr id="30" name="Rectangle 64">
              <a:extLst>
                <a:ext uri="{FF2B5EF4-FFF2-40B4-BE49-F238E27FC236}">
                  <a16:creationId xmlns:a16="http://schemas.microsoft.com/office/drawing/2014/main" id="{7AEEE40F-5C8B-41BA-99C7-93C0B4F0E7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66">
              <a:extLst>
                <a:ext uri="{FF2B5EF4-FFF2-40B4-BE49-F238E27FC236}">
                  <a16:creationId xmlns:a16="http://schemas.microsoft.com/office/drawing/2014/main" id="{BFD7D304-78CD-4FA4-9CC1-A9AF2DEEF9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64">
              <a:extLst>
                <a:ext uri="{FF2B5EF4-FFF2-40B4-BE49-F238E27FC236}">
                  <a16:creationId xmlns:a16="http://schemas.microsoft.com/office/drawing/2014/main" id="{CB485B10-A976-48D3-8B25-66AE766D20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66">
              <a:extLst>
                <a:ext uri="{FF2B5EF4-FFF2-40B4-BE49-F238E27FC236}">
                  <a16:creationId xmlns:a16="http://schemas.microsoft.com/office/drawing/2014/main" id="{92D136E2-0A2B-4F92-8CD0-4A4627B564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64">
              <a:extLst>
                <a:ext uri="{FF2B5EF4-FFF2-40B4-BE49-F238E27FC236}">
                  <a16:creationId xmlns:a16="http://schemas.microsoft.com/office/drawing/2014/main" id="{599F940C-EF42-4439-BE4F-5145445B1F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66">
              <a:extLst>
                <a:ext uri="{FF2B5EF4-FFF2-40B4-BE49-F238E27FC236}">
                  <a16:creationId xmlns:a16="http://schemas.microsoft.com/office/drawing/2014/main" id="{B036AE7A-1B5B-43A6-951B-1819EEA88C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64">
              <a:extLst>
                <a:ext uri="{FF2B5EF4-FFF2-40B4-BE49-F238E27FC236}">
                  <a16:creationId xmlns:a16="http://schemas.microsoft.com/office/drawing/2014/main" id="{2098787F-1ACB-4460-B580-83F0A01212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66">
              <a:extLst>
                <a:ext uri="{FF2B5EF4-FFF2-40B4-BE49-F238E27FC236}">
                  <a16:creationId xmlns:a16="http://schemas.microsoft.com/office/drawing/2014/main" id="{7A3440DA-DA3B-4B20-A990-F540267E04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64">
              <a:extLst>
                <a:ext uri="{FF2B5EF4-FFF2-40B4-BE49-F238E27FC236}">
                  <a16:creationId xmlns:a16="http://schemas.microsoft.com/office/drawing/2014/main" id="{C336D65B-E377-4439-B6C0-E3D045D7D6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66">
              <a:extLst>
                <a:ext uri="{FF2B5EF4-FFF2-40B4-BE49-F238E27FC236}">
                  <a16:creationId xmlns:a16="http://schemas.microsoft.com/office/drawing/2014/main" id="{BEB6753F-2024-4BCE-9A02-A1C6031BC0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64">
              <a:extLst>
                <a:ext uri="{FF2B5EF4-FFF2-40B4-BE49-F238E27FC236}">
                  <a16:creationId xmlns:a16="http://schemas.microsoft.com/office/drawing/2014/main" id="{4D3283F2-5307-46FF-BB1B-39769D1EAA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66">
              <a:extLst>
                <a:ext uri="{FF2B5EF4-FFF2-40B4-BE49-F238E27FC236}">
                  <a16:creationId xmlns:a16="http://schemas.microsoft.com/office/drawing/2014/main" id="{EEE26DD7-4392-4D58-93D0-2C9A8DBE79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64">
              <a:extLst>
                <a:ext uri="{FF2B5EF4-FFF2-40B4-BE49-F238E27FC236}">
                  <a16:creationId xmlns:a16="http://schemas.microsoft.com/office/drawing/2014/main" id="{9B470E57-93D2-4139-ABBE-B4A0005164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66">
              <a:extLst>
                <a:ext uri="{FF2B5EF4-FFF2-40B4-BE49-F238E27FC236}">
                  <a16:creationId xmlns:a16="http://schemas.microsoft.com/office/drawing/2014/main" id="{92C2E4C2-ED9D-49E8-B3E2-5EAF369308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64">
              <a:extLst>
                <a:ext uri="{FF2B5EF4-FFF2-40B4-BE49-F238E27FC236}">
                  <a16:creationId xmlns:a16="http://schemas.microsoft.com/office/drawing/2014/main" id="{3C50CAEF-FA0F-4879-941E-BD6614272B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66">
              <a:extLst>
                <a:ext uri="{FF2B5EF4-FFF2-40B4-BE49-F238E27FC236}">
                  <a16:creationId xmlns:a16="http://schemas.microsoft.com/office/drawing/2014/main" id="{4A9FD627-D2FF-43AC-92A2-1C51E987F7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64">
              <a:extLst>
                <a:ext uri="{FF2B5EF4-FFF2-40B4-BE49-F238E27FC236}">
                  <a16:creationId xmlns:a16="http://schemas.microsoft.com/office/drawing/2014/main" id="{00855280-04D6-4350-8EEB-9FC1D5DE9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66">
              <a:extLst>
                <a:ext uri="{FF2B5EF4-FFF2-40B4-BE49-F238E27FC236}">
                  <a16:creationId xmlns:a16="http://schemas.microsoft.com/office/drawing/2014/main" id="{DD1AEAC2-2591-4A29-8BFA-DB32DCDC5E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64">
              <a:extLst>
                <a:ext uri="{FF2B5EF4-FFF2-40B4-BE49-F238E27FC236}">
                  <a16:creationId xmlns:a16="http://schemas.microsoft.com/office/drawing/2014/main" id="{62BBAD1B-3F45-400B-9E7F-196FCE72A6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66">
              <a:extLst>
                <a:ext uri="{FF2B5EF4-FFF2-40B4-BE49-F238E27FC236}">
                  <a16:creationId xmlns:a16="http://schemas.microsoft.com/office/drawing/2014/main" id="{2E39B33C-A679-45B1-A095-279FEAB8F6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Picture 7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6D5A6486-3137-4B99-BB44-C9C3AE61FD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76" r="4" b="7477"/>
          <a:stretch/>
        </p:blipFill>
        <p:spPr>
          <a:xfrm>
            <a:off x="4839963" y="186907"/>
            <a:ext cx="4203395" cy="3011627"/>
          </a:xfrm>
          <a:prstGeom prst="rect">
            <a:avLst/>
          </a:prstGeom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D6C80E47-971C-437F-B030-191115B01D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233984"/>
            <a:ext cx="455228" cy="36240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EFE013-CF07-4026-8C24-7B5808DACE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173" y="3379979"/>
            <a:ext cx="342900" cy="365760"/>
          </a:xfrm>
        </p:spPr>
        <p:txBody>
          <a:bodyPr>
            <a:normAutofit fontScale="77500" lnSpcReduction="20000"/>
          </a:bodyPr>
          <a:lstStyle/>
          <a:p>
            <a:pPr algn="ctr">
              <a:spcAft>
                <a:spcPts val="600"/>
              </a:spcAft>
              <a:defRPr/>
            </a:pPr>
            <a:fld id="{8FC0C488-4192-4575-9943-E3931E0BB907}" type="slidenum">
              <a:rPr lang="en-US" altLang="en-US">
                <a:solidFill>
                  <a:srgbClr val="FFFFFF"/>
                </a:solidFill>
              </a:rPr>
              <a:pPr algn="ctr">
                <a:spcAft>
                  <a:spcPts val="600"/>
                </a:spcAft>
                <a:defRPr/>
              </a:pPr>
              <a:t>32</a:t>
            </a:fld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C748F9AC-E62A-40BA-8F17-82084F0DCE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1175" y="3425316"/>
            <a:ext cx="8538924" cy="3299172"/>
          </a:xfrm>
        </p:spPr>
        <p:txBody>
          <a:bodyPr anchor="ctr">
            <a:normAutofit fontScale="92500" lnSpcReduction="10000"/>
          </a:bodyPr>
          <a:lstStyle/>
          <a:p>
            <a:endParaRPr lang="en-GB" dirty="0">
              <a:ea typeface="+mn-lt"/>
              <a:cs typeface="+mn-lt"/>
            </a:endParaRPr>
          </a:p>
          <a:p>
            <a:endParaRPr lang="en-GB" dirty="0">
              <a:ea typeface="+mn-lt"/>
              <a:cs typeface="+mn-lt"/>
            </a:endParaRPr>
          </a:p>
          <a:p>
            <a:r>
              <a:rPr lang="en-GB" sz="2800" dirty="0">
                <a:ea typeface="+mn-lt"/>
                <a:cs typeface="+mn-lt"/>
              </a:rPr>
              <a:t>interchangeably used with COI</a:t>
            </a:r>
            <a:endParaRPr lang="en-GB" sz="2800">
              <a:cs typeface="Arial"/>
            </a:endParaRPr>
          </a:p>
          <a:p>
            <a:pPr marL="0" indent="0">
              <a:buNone/>
            </a:pPr>
            <a:endParaRPr lang="en-GB" sz="2800" dirty="0">
              <a:ea typeface="+mn-lt"/>
              <a:cs typeface="+mn-lt"/>
            </a:endParaRPr>
          </a:p>
          <a:p>
            <a:r>
              <a:rPr lang="en-GB" sz="2800" dirty="0">
                <a:ea typeface="+mn-lt"/>
                <a:cs typeface="+mn-lt"/>
              </a:rPr>
              <a:t>focuses on the totality of systems including services and management</a:t>
            </a:r>
          </a:p>
          <a:p>
            <a:pPr marL="0" indent="0">
              <a:buNone/>
            </a:pPr>
            <a:r>
              <a:rPr lang="en-GB" sz="1800" dirty="0">
                <a:ea typeface="+mn-lt"/>
                <a:cs typeface="+mn-lt"/>
              </a:rPr>
              <a:t>Source: Miller WJ. (1996) A working definition for Total Quality Management (TQM) researchers. </a:t>
            </a:r>
            <a:r>
              <a:rPr lang="en-GB" sz="1800" i="1" dirty="0">
                <a:ea typeface="+mn-lt"/>
                <a:cs typeface="+mn-lt"/>
              </a:rPr>
              <a:t>J Qual Manage</a:t>
            </a:r>
            <a:r>
              <a:rPr lang="en-GB" sz="1800" dirty="0">
                <a:ea typeface="+mn-lt"/>
                <a:cs typeface="+mn-lt"/>
              </a:rPr>
              <a:t>; 1: 149–159</a:t>
            </a:r>
            <a:endParaRPr lang="en-GB"/>
          </a:p>
          <a:p>
            <a:pPr marL="0" indent="0">
              <a:buNone/>
            </a:pPr>
            <a:endParaRPr lang="en-GB" sz="1800" dirty="0">
              <a:ea typeface="+mn-lt"/>
              <a:cs typeface="+mn-lt"/>
            </a:endParaRPr>
          </a:p>
          <a:p>
            <a:pPr marL="0" indent="0">
              <a:buNone/>
            </a:pPr>
            <a:endParaRPr lang="en-GB" sz="1800" dirty="0">
              <a:ea typeface="+mn-lt"/>
              <a:cs typeface="+mn-lt"/>
            </a:endParaRPr>
          </a:p>
          <a:p>
            <a:pPr marL="0" indent="0">
              <a:buNone/>
            </a:pPr>
            <a:endParaRPr lang="en-GB" sz="1800" dirty="0">
              <a:ea typeface="+mn-lt"/>
              <a:cs typeface="+mn-lt"/>
            </a:endParaRPr>
          </a:p>
          <a:p>
            <a:endParaRPr lang="en-US" sz="1800">
              <a:ea typeface="+mn-lt"/>
              <a:cs typeface="+mn-lt"/>
            </a:endParaRPr>
          </a:p>
          <a:p>
            <a:endParaRPr lang="en-GB" sz="180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746457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467" name="Rectangle 2">
            <a:extLst>
              <a:ext uri="{FF2B5EF4-FFF2-40B4-BE49-F238E27FC236}">
                <a16:creationId xmlns:a16="http://schemas.microsoft.com/office/drawing/2014/main" id="{8EBE61F6-F324-438A-8D4F-26581119BD8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82600" y="321734"/>
            <a:ext cx="8178799" cy="1135737"/>
          </a:xfrm>
        </p:spPr>
        <p:txBody>
          <a:bodyPr>
            <a:normAutofit/>
          </a:bodyPr>
          <a:lstStyle/>
          <a:p>
            <a:r>
              <a:rPr lang="en-US" sz="3100" b="1">
                <a:ea typeface="+mj-lt"/>
                <a:cs typeface="+mj-lt"/>
              </a:rPr>
              <a:t>Quality </a:t>
            </a:r>
            <a:r>
              <a:rPr lang="en-US" altLang="en-US" sz="3100" b="1"/>
              <a:t>Management Systems </a:t>
            </a:r>
            <a:br>
              <a:rPr lang="en-US" altLang="en-US" sz="3100"/>
            </a:br>
            <a:endParaRPr lang="en-US" altLang="en-US" sz="3100">
              <a:cs typeface="Arial"/>
            </a:endParaRPr>
          </a:p>
        </p:txBody>
      </p:sp>
      <p:sp>
        <p:nvSpPr>
          <p:cNvPr id="62468" name="Rectangle 3">
            <a:extLst>
              <a:ext uri="{FF2B5EF4-FFF2-40B4-BE49-F238E27FC236}">
                <a16:creationId xmlns:a16="http://schemas.microsoft.com/office/drawing/2014/main" id="{D6B8C33F-7A16-4013-8785-D82CBAE39D9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82600" y="1150377"/>
            <a:ext cx="8178799" cy="4393982"/>
          </a:xfr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eaLnBrk="1" hangingPunct="1"/>
            <a:r>
              <a:rPr lang="en-US" altLang="en-US" sz="2800"/>
              <a:t>International Standards </a:t>
            </a:r>
            <a:r>
              <a:rPr lang="en-US" altLang="en-US" sz="2800" err="1"/>
              <a:t>Organisation</a:t>
            </a:r>
            <a:r>
              <a:rPr lang="en-US" altLang="en-US" sz="2800"/>
              <a:t> - ISO 9000 (</a:t>
            </a:r>
            <a:r>
              <a:rPr lang="en-US" altLang="en-US" sz="2800" dirty="0">
                <a:hlinkClick r:id="rId3"/>
              </a:rPr>
              <a:t>www.iso.ch</a:t>
            </a:r>
            <a:r>
              <a:rPr lang="en-US" altLang="en-US" sz="2800"/>
              <a:t>)</a:t>
            </a:r>
            <a:endParaRPr lang="en-US" altLang="en-US" sz="2800" dirty="0">
              <a:cs typeface="Arial"/>
            </a:endParaRPr>
          </a:p>
          <a:p>
            <a:pPr eaLnBrk="1" hangingPunct="1"/>
            <a:endParaRPr lang="en-US" altLang="en-US" sz="2800" dirty="0">
              <a:cs typeface="Arial"/>
            </a:endParaRPr>
          </a:p>
          <a:p>
            <a:pPr eaLnBrk="1" hangingPunct="1"/>
            <a:r>
              <a:rPr lang="en-US" altLang="en-US" sz="2800"/>
              <a:t>JCAHO (http//jcaho.org)</a:t>
            </a:r>
            <a:endParaRPr lang="en-US" altLang="en-US" sz="2800" dirty="0">
              <a:cs typeface="Arial"/>
            </a:endParaRPr>
          </a:p>
          <a:p>
            <a:pPr eaLnBrk="1" hangingPunct="1"/>
            <a:endParaRPr lang="en-US" altLang="en-US" sz="2800" dirty="0">
              <a:cs typeface="Arial"/>
            </a:endParaRPr>
          </a:p>
          <a:p>
            <a:pPr eaLnBrk="1" hangingPunct="1"/>
            <a:r>
              <a:rPr lang="en-US" altLang="en-US" sz="2800"/>
              <a:t>Malcolm Baldrige Award (</a:t>
            </a:r>
            <a:r>
              <a:rPr lang="en-US" altLang="en-US" sz="2800" dirty="0">
                <a:hlinkClick r:id="rId4"/>
              </a:rPr>
              <a:t>www.nist.gov</a:t>
            </a:r>
            <a:r>
              <a:rPr lang="en-US" altLang="en-US" sz="2800"/>
              <a:t>)</a:t>
            </a:r>
            <a:endParaRPr lang="en-US" altLang="en-US" sz="2800" dirty="0">
              <a:cs typeface="Arial"/>
            </a:endParaRPr>
          </a:p>
          <a:p>
            <a:pPr eaLnBrk="1" hangingPunct="1"/>
            <a:endParaRPr lang="en-US" altLang="en-US" sz="2800" dirty="0">
              <a:cs typeface="Arial"/>
            </a:endParaRPr>
          </a:p>
          <a:p>
            <a:pPr eaLnBrk="1" hangingPunct="1"/>
            <a:r>
              <a:rPr lang="en-US" altLang="en-US" sz="2800"/>
              <a:t>EFQM Excellence Model (</a:t>
            </a:r>
            <a:r>
              <a:rPr lang="en-US" altLang="en-US" sz="2800" dirty="0">
                <a:hlinkClick r:id="rId5"/>
              </a:rPr>
              <a:t>www.efqm.org</a:t>
            </a:r>
            <a:r>
              <a:rPr lang="en-US" altLang="en-US" sz="2800"/>
              <a:t>)</a:t>
            </a:r>
            <a:endParaRPr lang="en-US" altLang="en-US" sz="2800" dirty="0">
              <a:cs typeface="Arial"/>
            </a:endParaRPr>
          </a:p>
          <a:p>
            <a:pPr eaLnBrk="1" hangingPunct="1"/>
            <a:endParaRPr lang="en-US" altLang="en-US" sz="2800" dirty="0">
              <a:cs typeface="Arial"/>
            </a:endParaRPr>
          </a:p>
          <a:p>
            <a:pPr eaLnBrk="1" hangingPunct="1"/>
            <a:r>
              <a:rPr lang="en-US" altLang="en-US" sz="2800" dirty="0"/>
              <a:t> </a:t>
            </a:r>
            <a:r>
              <a:rPr lang="en-US" altLang="en-US" sz="2800"/>
              <a:t>WHO Model</a:t>
            </a:r>
            <a:endParaRPr lang="en-US" altLang="en-US" sz="2800" dirty="0">
              <a:cs typeface="Arial"/>
            </a:endParaRPr>
          </a:p>
          <a:p>
            <a:pPr eaLnBrk="1" hangingPunct="1"/>
            <a:endParaRPr lang="en-US" altLang="en-US" sz="2800" dirty="0">
              <a:cs typeface="Arial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208801" y="2200695"/>
            <a:ext cx="645368" cy="484026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Isosceles Triangle 76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7400197" y="1502156"/>
            <a:ext cx="2532832" cy="954774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Isosceles Triangle 78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628518" y="5230015"/>
            <a:ext cx="2017580" cy="760545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60240" y="5789405"/>
            <a:ext cx="485578" cy="364184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2466" name="Slide Number Placeholder 5">
            <a:extLst>
              <a:ext uri="{FF2B5EF4-FFF2-40B4-BE49-F238E27FC236}">
                <a16:creationId xmlns:a16="http://schemas.microsoft.com/office/drawing/2014/main" id="{054DDA19-3189-4A6B-AFB5-B127693B2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03999" y="6356350"/>
            <a:ext cx="2057400" cy="365125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Tx/>
              <a:buNone/>
            </a:pPr>
            <a:fld id="{6209BFF8-8B24-449C-821F-7277F0F1DF15}" type="slidenum">
              <a:rPr lang="en-US" altLang="en-US" sz="1800" smtClean="0"/>
              <a:pPr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FontTx/>
                <a:buNone/>
              </a:pPr>
              <a:t>33</a:t>
            </a:fld>
            <a:endParaRPr lang="en-US" altLang="en-US" sz="18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7" name="Rectangle 2">
            <a:extLst>
              <a:ext uri="{FF2B5EF4-FFF2-40B4-BE49-F238E27FC236}">
                <a16:creationId xmlns:a16="http://schemas.microsoft.com/office/drawing/2014/main" id="{A3BAF790-4996-4FD4-A8C2-A6924C8CE6F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33818" y="250106"/>
            <a:ext cx="7468437" cy="1541223"/>
          </a:xfrm>
        </p:spPr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altLang="en-US" sz="3200" b="1"/>
              <a:t>Quality Management is</a:t>
            </a:r>
            <a:br>
              <a:rPr lang="en-US" altLang="en-US" sz="3200" b="1" dirty="0"/>
            </a:br>
            <a:r>
              <a:rPr lang="en-US" altLang="en-US" sz="3200" b="1"/>
              <a:t>Change Management</a:t>
            </a:r>
            <a:br>
              <a:rPr lang="en-US" altLang="en-US" sz="2900" dirty="0"/>
            </a:br>
            <a:endParaRPr lang="en-US" altLang="en-US" sz="290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FF0330B1-AAAC-427D-8A95-40380162BC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4593" cy="6858000"/>
          </a:xfrm>
          <a:prstGeom prst="rect">
            <a:avLst/>
          </a:prstGeom>
          <a:solidFill>
            <a:srgbClr val="4472C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2" name="Graphic 71" descr="Light Bulb and Gear">
            <a:extLst>
              <a:ext uri="{FF2B5EF4-FFF2-40B4-BE49-F238E27FC236}">
                <a16:creationId xmlns:a16="http://schemas.microsoft.com/office/drawing/2014/main" id="{70729525-6D45-415E-AEBE-4A1B2A298AC1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8650" y="685006"/>
            <a:ext cx="685800" cy="685800"/>
          </a:xfrm>
          <a:prstGeom prst="rect">
            <a:avLst/>
          </a:prstGeom>
        </p:spPr>
      </p:pic>
      <p:sp>
        <p:nvSpPr>
          <p:cNvPr id="82948" name="Rectangle 3">
            <a:extLst>
              <a:ext uri="{FF2B5EF4-FFF2-40B4-BE49-F238E27FC236}">
                <a16:creationId xmlns:a16="http://schemas.microsoft.com/office/drawing/2014/main" id="{BC477BD0-CB08-47B1-A176-72B6D6F76EB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altLang="en-US" sz="3000"/>
              <a:t>takes a lot of time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3000"/>
              <a:t>is evolutionary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3000"/>
              <a:t>is triggered from the outside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3000"/>
              <a:t>must be realized from inside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3000"/>
              <a:t>go step-by-step, don‘t be over ambitious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3000"/>
              <a:t>may give rise to a lot of conflicts and discussions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3000"/>
              <a:t>should be accompanied by an external advisor</a:t>
            </a:r>
          </a:p>
          <a:p>
            <a:pPr eaLnBrk="1" hangingPunct="1">
              <a:lnSpc>
                <a:spcPct val="90000"/>
              </a:lnSpc>
            </a:pPr>
            <a:endParaRPr lang="en-US" altLang="en-US" sz="3000"/>
          </a:p>
        </p:txBody>
      </p:sp>
      <p:sp>
        <p:nvSpPr>
          <p:cNvPr id="82946" name="Slide Number Placeholder 5">
            <a:extLst>
              <a:ext uri="{FF2B5EF4-FFF2-40B4-BE49-F238E27FC236}">
                <a16:creationId xmlns:a16="http://schemas.microsoft.com/office/drawing/2014/main" id="{83394F78-5E71-4C48-AAD1-E4DE980AFB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Tx/>
              <a:buNone/>
            </a:pPr>
            <a:fld id="{AD1FF1A4-9BE4-4F74-A8D7-BC2E607BA796}" type="slidenum">
              <a:rPr lang="en-US" altLang="en-US" sz="1800" smtClean="0"/>
              <a:pPr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FontTx/>
                <a:buNone/>
              </a:pPr>
              <a:t>34</a:t>
            </a:fld>
            <a:endParaRPr lang="en-US" altLang="en-US" sz="1800"/>
          </a:p>
        </p:txBody>
      </p:sp>
    </p:spTree>
    <p:extLst>
      <p:ext uri="{BB962C8B-B14F-4D97-AF65-F5344CB8AC3E}">
        <p14:creationId xmlns:p14="http://schemas.microsoft.com/office/powerpoint/2010/main" val="41969777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1BB867FF-FC45-48F7-8104-F89BE54909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899" name="Rectangle 2">
            <a:extLst>
              <a:ext uri="{FF2B5EF4-FFF2-40B4-BE49-F238E27FC236}">
                <a16:creationId xmlns:a16="http://schemas.microsoft.com/office/drawing/2014/main" id="{D798799C-A094-4C64-8052-C8EED4F4601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28650" y="365125"/>
            <a:ext cx="7901077" cy="1498091"/>
          </a:xfrm>
        </p:spPr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altLang="en-US" sz="3600" b="1"/>
              <a:t>Some essentials in modern</a:t>
            </a:r>
            <a:br>
              <a:rPr lang="en-US" altLang="en-US" sz="3600" b="1" dirty="0"/>
            </a:br>
            <a:r>
              <a:rPr lang="en-US" altLang="en-US" sz="3600" b="1"/>
              <a:t>quality management</a:t>
            </a:r>
            <a:br>
              <a:rPr lang="en-US" altLang="en-US" sz="2800" dirty="0"/>
            </a:br>
            <a:endParaRPr lang="en-US" altLang="en-US" sz="2800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8BB56887-D0D5-4F0C-9E19-7247EB83C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56521" y="1"/>
            <a:ext cx="851299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0900" name="Rectangle 3">
            <a:extLst>
              <a:ext uri="{FF2B5EF4-FFF2-40B4-BE49-F238E27FC236}">
                <a16:creationId xmlns:a16="http://schemas.microsoft.com/office/drawing/2014/main" id="{39E99E5F-DDBF-4C1B-BCB4-B3D91D2E6F9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/>
          </a:bodyPr>
          <a:lstStyle/>
          <a:p>
            <a:pPr algn="ctr" eaLnBrk="1" hangingPunct="1"/>
            <a:r>
              <a:rPr lang="en-US" altLang="en-US"/>
              <a:t>Set incentives and goals</a:t>
            </a:r>
            <a:endParaRPr lang="en-US"/>
          </a:p>
          <a:p>
            <a:pPr algn="ctr" eaLnBrk="1" hangingPunct="1"/>
            <a:r>
              <a:rPr lang="en-US" altLang="en-US"/>
              <a:t>Voluntary participation</a:t>
            </a:r>
            <a:endParaRPr lang="en-US" altLang="en-US">
              <a:cs typeface="Arial"/>
            </a:endParaRPr>
          </a:p>
          <a:p>
            <a:pPr algn="ctr" eaLnBrk="1" hangingPunct="1"/>
            <a:r>
              <a:rPr lang="en-US" altLang="en-US"/>
              <a:t>Do not find faults but areas for improvement</a:t>
            </a:r>
            <a:endParaRPr lang="en-US" altLang="en-US">
              <a:cs typeface="Arial"/>
            </a:endParaRPr>
          </a:p>
          <a:p>
            <a:pPr algn="ctr" eaLnBrk="1" hangingPunct="1"/>
            <a:r>
              <a:rPr lang="en-US" altLang="en-US"/>
              <a:t>Ownership</a:t>
            </a:r>
            <a:endParaRPr lang="en-US" altLang="en-US">
              <a:cs typeface="Arial"/>
            </a:endParaRPr>
          </a:p>
          <a:p>
            <a:pPr algn="ctr" eaLnBrk="1" hangingPunct="1"/>
            <a:r>
              <a:rPr lang="en-US" altLang="en-US"/>
              <a:t>Teamwork</a:t>
            </a:r>
            <a:endParaRPr lang="en-US" altLang="en-US">
              <a:cs typeface="Arial"/>
            </a:endParaRPr>
          </a:p>
          <a:p>
            <a:pPr eaLnBrk="1" hangingPunct="1"/>
            <a:endParaRPr lang="en-US" altLang="en-US"/>
          </a:p>
        </p:txBody>
      </p:sp>
      <p:sp>
        <p:nvSpPr>
          <p:cNvPr id="77" name="Arc 76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V="1">
            <a:off x="-93647" y="2693652"/>
            <a:ext cx="4083433" cy="3062575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898" name="Slide Number Placeholder 5">
            <a:extLst>
              <a:ext uri="{FF2B5EF4-FFF2-40B4-BE49-F238E27FC236}">
                <a16:creationId xmlns:a16="http://schemas.microsoft.com/office/drawing/2014/main" id="{D4BE48C0-6892-4244-BF83-B8B2D544E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Tx/>
              <a:buNone/>
            </a:pPr>
            <a:fld id="{064037FE-6F27-457A-9F3D-9E48B0BA0C31}" type="slidenum">
              <a:rPr lang="en-US" altLang="en-US" sz="1800" smtClean="0"/>
              <a:pPr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FontTx/>
                <a:buNone/>
              </a:pPr>
              <a:t>35</a:t>
            </a:fld>
            <a:endParaRPr lang="en-US" altLang="en-US" sz="1800"/>
          </a:p>
        </p:txBody>
      </p:sp>
    </p:spTree>
    <p:extLst>
      <p:ext uri="{BB962C8B-B14F-4D97-AF65-F5344CB8AC3E}">
        <p14:creationId xmlns:p14="http://schemas.microsoft.com/office/powerpoint/2010/main" val="7079976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8" name="Picture 9226">
            <a:extLst>
              <a:ext uri="{FF2B5EF4-FFF2-40B4-BE49-F238E27FC236}">
                <a16:creationId xmlns:a16="http://schemas.microsoft.com/office/drawing/2014/main" id="{C8415F89-646E-43E7-84AB-0A5EC5860F8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</a:blip>
          <a:srcRect r="11168" b="2"/>
          <a:stretch/>
        </p:blipFill>
        <p:spPr>
          <a:xfrm>
            <a:off x="20" y="10"/>
            <a:ext cx="9143980" cy="6857990"/>
          </a:xfrm>
          <a:prstGeom prst="rect">
            <a:avLst/>
          </a:prstGeom>
        </p:spPr>
      </p:pic>
      <p:sp>
        <p:nvSpPr>
          <p:cNvPr id="9230" name="Rectangle 144">
            <a:extLst>
              <a:ext uri="{FF2B5EF4-FFF2-40B4-BE49-F238E27FC236}">
                <a16:creationId xmlns:a16="http://schemas.microsoft.com/office/drawing/2014/main" id="{B4147794-66B7-4CDE-BC75-BBDC48B2F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69610" y="0"/>
            <a:ext cx="5788590" cy="6858000"/>
          </a:xfrm>
          <a:prstGeom prst="rect">
            <a:avLst/>
          </a:prstGeom>
          <a:solidFill>
            <a:schemeClr val="bg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Schoolbook" panose="020406040505050203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7C07D2-D6BF-429F-A262-0CE8057A7B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8166" y="365758"/>
            <a:ext cx="5088195" cy="18288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GB" sz="4200" b="1" i="1">
                <a:solidFill>
                  <a:schemeClr val="tx1">
                    <a:lumMod val="85000"/>
                    <a:lumOff val="15000"/>
                  </a:schemeClr>
                </a:solidFill>
              </a:rPr>
              <a:t>Quality Management </a:t>
            </a:r>
            <a:endParaRPr lang="en-GB" sz="4200" b="1" i="1">
              <a:solidFill>
                <a:schemeClr val="tx1">
                  <a:lumMod val="85000"/>
                  <a:lumOff val="15000"/>
                </a:schemeClr>
              </a:solidFill>
              <a:cs typeface="Arial"/>
            </a:endParaRPr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41202E79-1236-4DF8-9921-F47A0B079C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58200" y="0"/>
            <a:ext cx="6858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NL"/>
          </a:p>
        </p:txBody>
      </p:sp>
      <p:graphicFrame>
        <p:nvGraphicFramePr>
          <p:cNvPr id="9225" name="Content Placeholder 2">
            <a:extLst>
              <a:ext uri="{FF2B5EF4-FFF2-40B4-BE49-F238E27FC236}">
                <a16:creationId xmlns:a16="http://schemas.microsoft.com/office/drawing/2014/main" id="{24742F76-EE21-4A16-BE46-6A177086719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72586611"/>
              </p:ext>
            </p:extLst>
          </p:nvPr>
        </p:nvGraphicFramePr>
        <p:xfrm>
          <a:off x="3038166" y="2324100"/>
          <a:ext cx="5088195" cy="38750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5659" y="4572000"/>
            <a:ext cx="5293730" cy="1964266"/>
          </a:xfrm>
          <a:prstGeom prst="rect">
            <a:avLst/>
          </a:prstGeom>
          <a:solidFill>
            <a:srgbClr val="5634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4533BC-19F7-4590-BD27-66177E19D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192" y="4767072"/>
            <a:ext cx="4945641" cy="1625210"/>
          </a:xfrm>
        </p:spPr>
        <p:txBody>
          <a:bodyPr>
            <a:normAutofit/>
          </a:bodyPr>
          <a:lstStyle/>
          <a:p>
            <a:pPr algn="r">
              <a:lnSpc>
                <a:spcPct val="90000"/>
              </a:lnSpc>
            </a:pPr>
            <a:r>
              <a:rPr lang="en-GB" sz="3700">
                <a:solidFill>
                  <a:srgbClr val="FFFFFF"/>
                </a:solidFill>
                <a:cs typeface="Arial"/>
              </a:rPr>
              <a:t>Peer review</a:t>
            </a:r>
            <a:br>
              <a:rPr lang="en-GB" sz="3700">
                <a:solidFill>
                  <a:srgbClr val="FFFFFF"/>
                </a:solidFill>
                <a:cs typeface="Arial"/>
              </a:rPr>
            </a:br>
            <a:r>
              <a:rPr lang="en-GB" sz="3700">
                <a:solidFill>
                  <a:srgbClr val="FFFFFF"/>
                </a:solidFill>
                <a:cs typeface="Arial"/>
              </a:rPr>
              <a:t>Audits</a:t>
            </a:r>
            <a:br>
              <a:rPr lang="en-GB" sz="3700">
                <a:cs typeface="Arial"/>
              </a:rPr>
            </a:br>
            <a:r>
              <a:rPr lang="en-GB" sz="3700">
                <a:solidFill>
                  <a:srgbClr val="FFFFFF"/>
                </a:solidFill>
                <a:cs typeface="Arial"/>
              </a:rPr>
              <a:t>Quality Manual</a:t>
            </a:r>
            <a:endParaRPr lang="en-US">
              <a:cs typeface="Arial"/>
            </a:endParaRPr>
          </a:p>
        </p:txBody>
      </p:sp>
      <p:pic>
        <p:nvPicPr>
          <p:cNvPr id="5" name="Picture 5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EDA74D1D-CD12-48AC-8784-A816335EBF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149" r="18322" b="1"/>
          <a:stretch/>
        </p:blipFill>
        <p:spPr>
          <a:xfrm>
            <a:off x="245660" y="321733"/>
            <a:ext cx="5293729" cy="4107392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50991" y="321732"/>
            <a:ext cx="3251710" cy="6214534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C3577D9-1C69-4534-921E-01DAD97F21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21989" y="917725"/>
            <a:ext cx="2568554" cy="4852362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800">
                <a:solidFill>
                  <a:srgbClr val="FFFFFF"/>
                </a:solidFill>
                <a:cs typeface="Arial"/>
              </a:rPr>
              <a:t>Examples</a:t>
            </a:r>
          </a:p>
          <a:p>
            <a:pPr marL="0" indent="0">
              <a:buNone/>
            </a:pPr>
            <a:endParaRPr lang="en-US" sz="2800">
              <a:solidFill>
                <a:srgbClr val="FFFFFF"/>
              </a:solidFill>
              <a:cs typeface="Arial"/>
            </a:endParaRPr>
          </a:p>
          <a:p>
            <a:r>
              <a:rPr lang="en-US" sz="2800">
                <a:solidFill>
                  <a:srgbClr val="FFFFFF"/>
                </a:solidFill>
                <a:cs typeface="Arial"/>
              </a:rPr>
              <a:t>Patient Satisfaction surveys</a:t>
            </a:r>
            <a:endParaRPr lang="en-US"/>
          </a:p>
          <a:p>
            <a:endParaRPr lang="en-US" sz="2800">
              <a:solidFill>
                <a:srgbClr val="FFFFFF"/>
              </a:solidFill>
              <a:cs typeface="Arial"/>
            </a:endParaRPr>
          </a:p>
          <a:p>
            <a:r>
              <a:rPr lang="en-US" sz="2800">
                <a:solidFill>
                  <a:srgbClr val="FFFFFF"/>
                </a:solidFill>
                <a:cs typeface="Arial"/>
              </a:rPr>
              <a:t>Complaints handling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37DE33-879E-4638-B3A9-A9AC754BF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60293" y="6535157"/>
            <a:ext cx="730250" cy="27432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defRPr/>
            </a:pPr>
            <a:fld id="{8FC0C488-4192-4575-9943-E3931E0BB907}" type="slidenum">
              <a:rPr lang="en-US" altLang="en-US" sz="9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  <a:defRPr/>
              </a:pPr>
              <a:t>5</a:t>
            </a:fld>
            <a:endParaRPr lang="en-US" altLang="en-US" sz="9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98806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5659" y="4572000"/>
            <a:ext cx="5293730" cy="1964266"/>
          </a:xfrm>
          <a:prstGeom prst="rect">
            <a:avLst/>
          </a:prstGeom>
          <a:solidFill>
            <a:srgbClr val="393B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5" descr="A picture containing object, sitting, clock&#10;&#10;Description generated with very high confidence">
            <a:extLst>
              <a:ext uri="{FF2B5EF4-FFF2-40B4-BE49-F238E27FC236}">
                <a16:creationId xmlns:a16="http://schemas.microsoft.com/office/drawing/2014/main" id="{7151CF00-E117-4106-B847-6AA06868E8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027" r="20622" b="1"/>
          <a:stretch/>
        </p:blipFill>
        <p:spPr>
          <a:xfrm>
            <a:off x="245660" y="321733"/>
            <a:ext cx="5293729" cy="4107392"/>
          </a:xfrm>
          <a:prstGeom prst="rect">
            <a:avLst/>
          </a:prstGeom>
        </p:spPr>
      </p:pic>
      <p:sp>
        <p:nvSpPr>
          <p:cNvPr id="8" name="Rectangle 11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50991" y="321732"/>
            <a:ext cx="3251710" cy="6214534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3D9030-DBE7-41D8-95B7-8210785195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21989" y="917725"/>
            <a:ext cx="2568554" cy="4852362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GB" i="1">
                <a:solidFill>
                  <a:srgbClr val="FFFFFF"/>
                </a:solidFill>
                <a:cs typeface="Arial"/>
              </a:rPr>
              <a:t>Quality Improvement = Quality Management</a:t>
            </a:r>
            <a:endParaRPr lang="en-GB">
              <a:solidFill>
                <a:srgbClr val="FFFFFF"/>
              </a:solidFill>
              <a:cs typeface="Arial"/>
            </a:endParaRPr>
          </a:p>
          <a:p>
            <a:pPr marL="0" indent="0">
              <a:buNone/>
            </a:pPr>
            <a:endParaRPr lang="en-GB">
              <a:solidFill>
                <a:srgbClr val="FFFFFF"/>
              </a:solidFill>
              <a:cs typeface="Arial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2A815C-75F1-467A-B647-EE2C2FE010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60293" y="6535157"/>
            <a:ext cx="730250" cy="27432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defRPr/>
            </a:pPr>
            <a:fld id="{8FC0C488-4192-4575-9943-E3931E0BB907}" type="slidenum">
              <a:rPr lang="en-US" altLang="en-US" sz="9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  <a:defRPr/>
              </a:pPr>
              <a:t>6</a:t>
            </a:fld>
            <a:endParaRPr lang="en-US" altLang="en-US" sz="9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23042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EB41C5C-0F34-4DDA-9D7C-5E717F35F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52288" y="303591"/>
            <a:ext cx="3250692" cy="58967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D84314-1489-48FC-B9AE-9F23856A16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5770" y="640263"/>
            <a:ext cx="2866644" cy="1344975"/>
          </a:xfrm>
        </p:spPr>
        <p:txBody>
          <a:bodyPr>
            <a:normAutofit/>
          </a:bodyPr>
          <a:lstStyle/>
          <a:p>
            <a:r>
              <a:rPr lang="en-GB" sz="3100">
                <a:solidFill>
                  <a:schemeClr val="bg1"/>
                </a:solidFill>
                <a:ea typeface="+mj-lt"/>
                <a:cs typeface="+mj-lt"/>
              </a:rPr>
              <a:t>Why quality management?</a:t>
            </a:r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7E1E5E6-F385-4E9C-B201-BA5BDE5CAD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8066" y="2050687"/>
            <a:ext cx="2763774" cy="0"/>
          </a:xfrm>
          <a:prstGeom prst="line">
            <a:avLst/>
          </a:prstGeom>
          <a:ln w="22225">
            <a:solidFill>
              <a:srgbClr val="E7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4A8BFB-77F2-4962-9078-20ABBB5725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5207" y="2121763"/>
            <a:ext cx="2866644" cy="377301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endParaRPr lang="en-GB" sz="2800">
              <a:solidFill>
                <a:schemeClr val="bg1"/>
              </a:solidFill>
              <a:cs typeface="Arial"/>
            </a:endParaRPr>
          </a:p>
          <a:p>
            <a:pPr>
              <a:buFont typeface="Arial"/>
              <a:buChar char="•"/>
            </a:pPr>
            <a:r>
              <a:rPr lang="en-US" sz="2800" dirty="0">
                <a:solidFill>
                  <a:schemeClr val="bg1"/>
                </a:solidFill>
                <a:ea typeface="+mn-lt"/>
                <a:cs typeface="+mn-lt"/>
              </a:rPr>
              <a:t>demonstrate a commitment to quality of care and services</a:t>
            </a:r>
          </a:p>
          <a:p>
            <a:pPr>
              <a:buFont typeface="Arial"/>
              <a:buChar char="•"/>
            </a:pPr>
            <a:endParaRPr lang="en-US" sz="2800" dirty="0">
              <a:solidFill>
                <a:schemeClr val="bg1"/>
              </a:solidFill>
              <a:cs typeface="Arial"/>
            </a:endParaRPr>
          </a:p>
          <a:p>
            <a:pPr>
              <a:buFont typeface="Arial"/>
              <a:buChar char="•"/>
            </a:pPr>
            <a:r>
              <a:rPr lang="en-US" sz="2800" dirty="0">
                <a:solidFill>
                  <a:schemeClr val="accent3"/>
                </a:solidFill>
                <a:cs typeface="Arial"/>
              </a:rPr>
              <a:t>Meet/exceed the needs and expectations of clients</a:t>
            </a:r>
            <a:endParaRPr lang="en-US" dirty="0">
              <a:solidFill>
                <a:schemeClr val="accent3"/>
              </a:solidFill>
              <a:cs typeface="Arial"/>
            </a:endParaRPr>
          </a:p>
        </p:txBody>
      </p:sp>
      <p:pic>
        <p:nvPicPr>
          <p:cNvPr id="5" name="Picture 5" descr="A close up of ware&#10;&#10;Description generated with high confidence">
            <a:extLst>
              <a:ext uri="{FF2B5EF4-FFF2-40B4-BE49-F238E27FC236}">
                <a16:creationId xmlns:a16="http://schemas.microsoft.com/office/drawing/2014/main" id="{7A10EFC3-9143-4B3C-9976-55B8322D10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3037" y="877531"/>
            <a:ext cx="4947489" cy="494748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7621AD-0AC7-41E2-AA69-5F3DE9A59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defRPr/>
            </a:pPr>
            <a:fld id="{8FC0C488-4192-4575-9943-E3931E0BB907}" type="slidenum">
              <a:rPr lang="en-US" altLang="en-US"/>
              <a:pPr>
                <a:spcAft>
                  <a:spcPts val="600"/>
                </a:spcAft>
                <a:defRPr/>
              </a:pPr>
              <a:t>7</a:t>
            </a:fld>
            <a:endParaRPr lang="en-US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16E54F8-74D3-442A-9626-A7208DB5B0FD}"/>
              </a:ext>
            </a:extLst>
          </p:cNvPr>
          <p:cNvSpPr/>
          <p:nvPr/>
        </p:nvSpPr>
        <p:spPr>
          <a:xfrm>
            <a:off x="3625756" y="5735472"/>
            <a:ext cx="5265759" cy="4549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cs typeface="Arial"/>
              </a:rPr>
              <a:t>Source: </a:t>
            </a:r>
            <a:r>
              <a:rPr lang="en-GB" dirty="0">
                <a:solidFill>
                  <a:schemeClr val="tx1"/>
                </a:solidFill>
                <a:ea typeface="+mn-lt"/>
                <a:cs typeface="+mn-lt"/>
              </a:rPr>
              <a:t>http://almabia.ae/commitment-to-quality/</a:t>
            </a:r>
          </a:p>
        </p:txBody>
      </p:sp>
    </p:spTree>
    <p:extLst>
      <p:ext uri="{BB962C8B-B14F-4D97-AF65-F5344CB8AC3E}">
        <p14:creationId xmlns:p14="http://schemas.microsoft.com/office/powerpoint/2010/main" val="15811814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775CD93-9DF2-48CB-9F57-1BCA9A46C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4190" y="453981"/>
            <a:ext cx="5023144" cy="1877811"/>
          </a:xfrm>
          <a:prstGeom prst="rect">
            <a:avLst/>
          </a:prstGeom>
          <a:solidFill>
            <a:srgbClr val="3B3D5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60CA84-91F7-4F2A-9113-D8F7862883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731520"/>
            <a:ext cx="4567428" cy="1426464"/>
          </a:xfrm>
        </p:spPr>
        <p:txBody>
          <a:bodyPr>
            <a:normAutofit fontScale="90000"/>
          </a:bodyPr>
          <a:lstStyle/>
          <a:p>
            <a:r>
              <a:rPr lang="en-GB" dirty="0">
                <a:solidFill>
                  <a:srgbClr val="FFFFFF"/>
                </a:solidFill>
                <a:cs typeface="Arial"/>
              </a:rPr>
              <a:t>Ensure leadership style that</a:t>
            </a:r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C091803-41C2-48E0-9228-5148460C74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4190" y="2480956"/>
            <a:ext cx="3304134" cy="3918122"/>
          </a:xfrm>
          <a:prstGeom prst="rect">
            <a:avLst/>
          </a:prstGeom>
          <a:solidFill>
            <a:schemeClr val="tx1">
              <a:lumMod val="50000"/>
              <a:lumOff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A1F31F-C421-4C02-9CB7-3FA0B5CBA0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0809" y="2596247"/>
            <a:ext cx="3193210" cy="3759085"/>
          </a:xfrm>
        </p:spPr>
        <p:txBody>
          <a:bodyPr anchor="ctr">
            <a:normAutofit fontScale="92500" lnSpcReduction="20000"/>
          </a:bodyPr>
          <a:lstStyle/>
          <a:p>
            <a:endParaRPr lang="en-US" sz="2800" dirty="0">
              <a:ea typeface="+mn-lt"/>
              <a:cs typeface="+mn-lt"/>
            </a:endParaRPr>
          </a:p>
          <a:p>
            <a:endParaRPr lang="en-US" sz="2800" dirty="0">
              <a:ea typeface="+mn-lt"/>
              <a:cs typeface="+mn-lt"/>
            </a:endParaRPr>
          </a:p>
          <a:p>
            <a:r>
              <a:rPr lang="en-US" sz="2800" dirty="0">
                <a:ea typeface="+mn-lt"/>
                <a:cs typeface="+mn-lt"/>
              </a:rPr>
              <a:t>guide, facilitate and involve implementers</a:t>
            </a:r>
            <a:endParaRPr lang="en-US">
              <a:cs typeface="Arial"/>
            </a:endParaRPr>
          </a:p>
          <a:p>
            <a:endParaRPr lang="en-US" sz="2800" dirty="0">
              <a:ea typeface="+mn-lt"/>
              <a:cs typeface="+mn-lt"/>
            </a:endParaRPr>
          </a:p>
          <a:p>
            <a:r>
              <a:rPr lang="en-US" sz="2800" dirty="0">
                <a:ea typeface="+mn-lt"/>
                <a:cs typeface="+mn-lt"/>
              </a:rPr>
              <a:t>pool personnel skills, talents and knowledge for quality</a:t>
            </a:r>
          </a:p>
          <a:p>
            <a:endParaRPr lang="en-US" sz="2800" dirty="0">
              <a:ea typeface="+mn-lt"/>
              <a:cs typeface="+mn-lt"/>
            </a:endParaRPr>
          </a:p>
          <a:p>
            <a:pPr marL="0" indent="0">
              <a:buNone/>
            </a:pPr>
            <a:endParaRPr lang="en-US" sz="1700" dirty="0">
              <a:ea typeface="+mn-lt"/>
              <a:cs typeface="+mn-lt"/>
            </a:endParaRPr>
          </a:p>
          <a:p>
            <a:pPr marL="0" indent="0">
              <a:buNone/>
            </a:pPr>
            <a:endParaRPr lang="en-US" sz="1700">
              <a:ea typeface="+mn-lt"/>
              <a:cs typeface="+mn-lt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186B68C-84BC-4A6E-99D1-EE87483C1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86711" y="2480956"/>
            <a:ext cx="1586592" cy="1898903"/>
          </a:xfrm>
          <a:prstGeom prst="rect">
            <a:avLst/>
          </a:prstGeom>
          <a:solidFill>
            <a:srgbClr val="9EA22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AF7206-FD78-40C8-A7F2-76639A7049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16214" y="2817584"/>
            <a:ext cx="1099459" cy="1234345"/>
          </a:xfrm>
        </p:spPr>
        <p:txBody>
          <a:bodyPr>
            <a:normAutofit/>
          </a:bodyPr>
          <a:lstStyle/>
          <a:p>
            <a:pPr algn="ctr">
              <a:spcAft>
                <a:spcPts val="600"/>
              </a:spcAft>
              <a:defRPr/>
            </a:pPr>
            <a:fld id="{8FC0C488-4192-4575-9943-E3931E0BB907}" type="slidenum">
              <a:rPr lang="en-US" altLang="en-US" sz="3800">
                <a:solidFill>
                  <a:srgbClr val="FFFFFF"/>
                </a:solidFill>
              </a:rPr>
              <a:pPr algn="ctr">
                <a:spcAft>
                  <a:spcPts val="600"/>
                </a:spcAft>
                <a:defRPr/>
              </a:pPr>
              <a:t>8</a:t>
            </a:fld>
            <a:endParaRPr lang="en-US" altLang="en-US" sz="3800">
              <a:solidFill>
                <a:srgbClr val="FFFFFF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166C6D1-23AC-49C4-BA07-238E4E9F8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86711" y="4529023"/>
            <a:ext cx="1580523" cy="1870055"/>
          </a:xfrm>
          <a:prstGeom prst="rect">
            <a:avLst/>
          </a:prstGeom>
          <a:solidFill>
            <a:schemeClr val="accent5">
              <a:alpha val="9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pic>
        <p:nvPicPr>
          <p:cNvPr id="5" name="Picture 5" descr="A statue of a person in a park&#10;&#10;Description generated with very high confidence">
            <a:extLst>
              <a:ext uri="{FF2B5EF4-FFF2-40B4-BE49-F238E27FC236}">
                <a16:creationId xmlns:a16="http://schemas.microsoft.com/office/drawing/2014/main" id="{BE808132-5587-4466-A9BC-BA14EDFBB5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3994" b="3"/>
          <a:stretch/>
        </p:blipFill>
        <p:spPr>
          <a:xfrm>
            <a:off x="5481160" y="438460"/>
            <a:ext cx="3318649" cy="5960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2388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9">
            <a:extLst>
              <a:ext uri="{FF2B5EF4-FFF2-40B4-BE49-F238E27FC236}">
                <a16:creationId xmlns:a16="http://schemas.microsoft.com/office/drawing/2014/main" id="{B0792D4F-247E-46FE-85FC-881DEFA41D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80778F-16D9-4317-8C91-A2817DEA77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475488"/>
            <a:ext cx="7886700" cy="1197864"/>
          </a:xfrm>
        </p:spPr>
        <p:txBody>
          <a:bodyPr>
            <a:normAutofit fontScale="90000"/>
          </a:bodyPr>
          <a:lstStyle/>
          <a:p>
            <a:r>
              <a:rPr lang="en-GB" dirty="0">
                <a:cs typeface="Arial"/>
              </a:rPr>
              <a:t>Why quality management? Cont..</a:t>
            </a:r>
            <a:endParaRPr lang="en-GB" dirty="0"/>
          </a:p>
        </p:txBody>
      </p:sp>
      <p:cxnSp>
        <p:nvCxnSpPr>
          <p:cNvPr id="8" name="Straight Connector 11">
            <a:extLst>
              <a:ext uri="{FF2B5EF4-FFF2-40B4-BE49-F238E27FC236}">
                <a16:creationId xmlns:a16="http://schemas.microsoft.com/office/drawing/2014/main" id="{CE272F12-AF86-441A-BC1B-C014BBBF85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356616" y="585216"/>
            <a:ext cx="0" cy="914400"/>
          </a:xfrm>
          <a:prstGeom prst="line">
            <a:avLst/>
          </a:prstGeom>
          <a:ln w="19050">
            <a:solidFill>
              <a:schemeClr val="tx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5" descr="A close up of a logo&#10;&#10;Description generated with high confidence">
            <a:extLst>
              <a:ext uri="{FF2B5EF4-FFF2-40B4-BE49-F238E27FC236}">
                <a16:creationId xmlns:a16="http://schemas.microsoft.com/office/drawing/2014/main" id="{D46C985C-5115-4608-8E80-9DA22A0BE5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739" y="2002536"/>
            <a:ext cx="4332118" cy="4169664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921A6B-BC7F-4F1C-869B-96E06D08DD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78464" y="1671858"/>
            <a:ext cx="3513624" cy="4716002"/>
          </a:xfr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1"/>
            <a:endParaRPr lang="en-US" dirty="0">
              <a:ea typeface="+mn-lt"/>
              <a:cs typeface="+mn-lt"/>
            </a:endParaRPr>
          </a:p>
          <a:p>
            <a:pPr lvl="1">
              <a:buFont typeface="Wingdings"/>
              <a:buChar char="v"/>
            </a:pPr>
            <a:r>
              <a:rPr lang="en-GB" dirty="0">
                <a:ea typeface="+mn-lt"/>
                <a:cs typeface="+mn-lt"/>
              </a:rPr>
              <a:t>Analyse and improve work processes </a:t>
            </a:r>
          </a:p>
          <a:p>
            <a:pPr lvl="1">
              <a:buFont typeface="Wingdings"/>
              <a:buChar char="v"/>
            </a:pPr>
            <a:endParaRPr lang="en-GB" dirty="0">
              <a:ea typeface="+mn-lt"/>
              <a:cs typeface="+mn-lt"/>
            </a:endParaRPr>
          </a:p>
          <a:p>
            <a:pPr lvl="1">
              <a:buFont typeface="Wingdings"/>
              <a:buChar char="v"/>
            </a:pPr>
            <a:r>
              <a:rPr lang="en-US" dirty="0">
                <a:ea typeface="+mn-lt"/>
                <a:cs typeface="+mn-lt"/>
              </a:rPr>
              <a:t>To measure system performance using PIs</a:t>
            </a:r>
          </a:p>
          <a:p>
            <a:pPr lvl="1">
              <a:buFont typeface="Wingdings"/>
              <a:buChar char="v"/>
            </a:pPr>
            <a:endParaRPr lang="en-US" dirty="0">
              <a:cs typeface="Arial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2D2389-B254-4366-9438-8EB1016C72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00987" y="6356350"/>
            <a:ext cx="614363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defRPr/>
            </a:pPr>
            <a:fld id="{8FC0C488-4192-4575-9943-E3931E0BB907}" type="slidenum">
              <a:rPr lang="en-US" altLang="en-US" sz="100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  <a:defRPr/>
              </a:pPr>
              <a:t>9</a:t>
            </a:fld>
            <a:endParaRPr lang="en-US" altLang="en-US" sz="1000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79534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60</TotalTime>
  <Words>1181</Words>
  <Application>Microsoft Macintosh PowerPoint</Application>
  <PresentationFormat>On-screen Show (4:3)</PresentationFormat>
  <Paragraphs>219</Paragraphs>
  <Slides>35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2" baseType="lpstr">
      <vt:lpstr>Arial</vt:lpstr>
      <vt:lpstr>Calibri</vt:lpstr>
      <vt:lpstr>Century Schoolbook</vt:lpstr>
      <vt:lpstr>Roboto</vt:lpstr>
      <vt:lpstr>Tw Cen MT</vt:lpstr>
      <vt:lpstr>Wingdings</vt:lpstr>
      <vt:lpstr>Default Design</vt:lpstr>
      <vt:lpstr>Principles and Practices of quality management /improvement: tools, techniques and models</vt:lpstr>
      <vt:lpstr>Learning objectives</vt:lpstr>
      <vt:lpstr>PowerPoint Presentation</vt:lpstr>
      <vt:lpstr>Quality Management </vt:lpstr>
      <vt:lpstr>Peer review Audits Quality Manual</vt:lpstr>
      <vt:lpstr>PowerPoint Presentation</vt:lpstr>
      <vt:lpstr>Why quality management?</vt:lpstr>
      <vt:lpstr>Ensure leadership style that</vt:lpstr>
      <vt:lpstr>Why quality management? Cont..</vt:lpstr>
      <vt:lpstr>Principles of quality management;</vt:lpstr>
      <vt:lpstr>Principles of quality management;cont...</vt:lpstr>
      <vt:lpstr>Example overlap of different domains of delivery science</vt:lpstr>
      <vt:lpstr>PowerPoint Presentation</vt:lpstr>
      <vt:lpstr>Principles of quality management; cont</vt:lpstr>
      <vt:lpstr>Quality Management Concepts </vt:lpstr>
      <vt:lpstr>Quality Control Vs Quality Management </vt:lpstr>
      <vt:lpstr>  Control Inspect and check finished products against standards eg. Lab setting Faults detected at the end of  the process (health care)  </vt:lpstr>
      <vt:lpstr>Quality Assurance (QA)</vt:lpstr>
      <vt:lpstr>All the processes and sub-processes of</vt:lpstr>
      <vt:lpstr>PowerPoint Presentation</vt:lpstr>
      <vt:lpstr>Tools and elements of QA</vt:lpstr>
      <vt:lpstr>Quality Management Models/frameworks</vt:lpstr>
      <vt:lpstr>What are the models for? </vt:lpstr>
      <vt:lpstr>What are the models for?  </vt:lpstr>
      <vt:lpstr>PowerPoint Presentation</vt:lpstr>
      <vt:lpstr>Health service models or frameworks as a prerequisite for assessment</vt:lpstr>
      <vt:lpstr>Health service models or frameworks as a prerequisite for assessment</vt:lpstr>
      <vt:lpstr>Models</vt:lpstr>
      <vt:lpstr>A Comprehensive Approach to Quality Management is Needed </vt:lpstr>
      <vt:lpstr>Quality management frameworks</vt:lpstr>
      <vt:lpstr>Continuous Quality improvement (CQI)</vt:lpstr>
      <vt:lpstr>Total quality management (TQM)</vt:lpstr>
      <vt:lpstr>Quality Management Systems  </vt:lpstr>
      <vt:lpstr>Quality Management is Change Management </vt:lpstr>
      <vt:lpstr>Some essentials in modern quality management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Why Quality Concerns in Health Services?</dc:title>
  <dc:creator>Dr D Urassa</dc:creator>
  <cp:lastModifiedBy>Paulo, L.S. (Linda)</cp:lastModifiedBy>
  <cp:revision>1140</cp:revision>
  <dcterms:created xsi:type="dcterms:W3CDTF">2006-02-20T04:28:41Z</dcterms:created>
  <dcterms:modified xsi:type="dcterms:W3CDTF">2025-09-08T10:15:26Z</dcterms:modified>
</cp:coreProperties>
</file>